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302" r:id="rId6"/>
    <p:sldId id="301" r:id="rId7"/>
    <p:sldId id="309" r:id="rId8"/>
    <p:sldId id="304" r:id="rId9"/>
    <p:sldId id="313" r:id="rId10"/>
    <p:sldId id="305" r:id="rId11"/>
    <p:sldId id="325" r:id="rId12"/>
    <p:sldId id="285" r:id="rId13"/>
    <p:sldId id="316" r:id="rId14"/>
    <p:sldId id="317" r:id="rId15"/>
    <p:sldId id="318" r:id="rId16"/>
    <p:sldId id="319" r:id="rId17"/>
    <p:sldId id="320" r:id="rId18"/>
    <p:sldId id="321" r:id="rId19"/>
    <p:sldId id="323" r:id="rId20"/>
    <p:sldId id="326" r:id="rId21"/>
    <p:sldId id="327" r:id="rId22"/>
    <p:sldId id="328" r:id="rId23"/>
    <p:sldId id="329" r:id="rId24"/>
    <p:sldId id="330" r:id="rId25"/>
    <p:sldId id="303" r:id="rId26"/>
    <p:sldId id="324"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010" autoAdjust="0"/>
  </p:normalViewPr>
  <p:slideViewPr>
    <p:cSldViewPr snapToGrid="0">
      <p:cViewPr varScale="1">
        <p:scale>
          <a:sx n="98" d="100"/>
          <a:sy n="98" d="100"/>
        </p:scale>
        <p:origin x="990" y="84"/>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5/23/2022</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5/23/2022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Hello! My name is Trish Girmus, an aspiring future data scientist, and today I am going to discuss a topic that is on everyone’s minds these days – inflation. </a:t>
            </a:r>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a:t>
            </a:fld>
            <a:endParaRPr lang="en-US" dirty="0"/>
          </a:p>
        </p:txBody>
      </p:sp>
    </p:spTree>
    <p:extLst>
      <p:ext uri="{BB962C8B-B14F-4D97-AF65-F5344CB8AC3E}">
        <p14:creationId xmlns:p14="http://schemas.microsoft.com/office/powerpoint/2010/main" val="3808790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Subsequent line charts included relationships between the following variables over the same time span:</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gas_idx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unemployment_rate_idx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22860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10</a:t>
            </a:fld>
            <a:endParaRPr lang="en-US" dirty="0"/>
          </a:p>
        </p:txBody>
      </p:sp>
    </p:spTree>
    <p:extLst>
      <p:ext uri="{BB962C8B-B14F-4D97-AF65-F5344CB8AC3E}">
        <p14:creationId xmlns:p14="http://schemas.microsoft.com/office/powerpoint/2010/main" val="69709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cci_idx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employment_pop_ratio_idx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11</a:t>
            </a:fld>
            <a:endParaRPr lang="en-US" dirty="0"/>
          </a:p>
        </p:txBody>
      </p:sp>
    </p:spTree>
    <p:extLst>
      <p:ext uri="{BB962C8B-B14F-4D97-AF65-F5344CB8AC3E}">
        <p14:creationId xmlns:p14="http://schemas.microsoft.com/office/powerpoint/2010/main" val="3030629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gas_idx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crude_oil_idx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you see on each of these slides, the relationship patterns with the two pairs of variables were closely aligned. Sharp increases or decreases again signaled events in 2008, 2009, and 2020.</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12</a:t>
            </a:fld>
            <a:endParaRPr lang="en-US" dirty="0"/>
          </a:p>
        </p:txBody>
      </p:sp>
    </p:spTree>
    <p:extLst>
      <p:ext uri="{BB962C8B-B14F-4D97-AF65-F5344CB8AC3E}">
        <p14:creationId xmlns:p14="http://schemas.microsoft.com/office/powerpoint/2010/main" val="1821638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variables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medical_care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&amp;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unemployment_rate_idx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showed regardless of an increase or decrease of the unemployment rate index over time, medical care continues to increase.</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13</a:t>
            </a:fld>
            <a:endParaRPr lang="en-US" dirty="0"/>
          </a:p>
        </p:txBody>
      </p:sp>
    </p:spTree>
    <p:extLst>
      <p:ext uri="{BB962C8B-B14F-4D97-AF65-F5344CB8AC3E}">
        <p14:creationId xmlns:p14="http://schemas.microsoft.com/office/powerpoint/2010/main" val="2281733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the categorical variable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pres_political_party</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used. The variables [food]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cci_idx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show that food values can be expected to be higher for a lower cci index. There is a wider range for Republicans. When Democrats are in office, the food index doesn’t change much during the presidential term, but the range changes a lot when Republicans are in office.</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14</a:t>
            </a:fld>
            <a:endParaRPr lang="en-US" dirty="0"/>
          </a:p>
        </p:txBody>
      </p:sp>
    </p:spTree>
    <p:extLst>
      <p:ext uri="{BB962C8B-B14F-4D97-AF65-F5344CB8AC3E}">
        <p14:creationId xmlns:p14="http://schemas.microsoft.com/office/powerpoint/2010/main" val="404920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boxplot in this visualization shows the variables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employment_pop_ratio_idx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&amp;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pres_political_party</a:t>
            </a:r>
            <a:r>
              <a:rPr lang="en-US" sz="1800" dirty="0">
                <a:effectLst/>
                <a:latin typeface="Calibri" panose="020F0502020204030204" pitchFamily="34" charset="0"/>
                <a:ea typeface="Calibri" panose="020F0502020204030204" pitchFamily="34" charset="0"/>
                <a:cs typeface="Times New Roman" panose="02020603050405020304" pitchFamily="18" charset="0"/>
              </a:rPr>
              <a:t>]. Here you will see that employment is greater when Democrats are in office. Outliers were present for the Republicans, which may be due to the COVID-19 pandemic. </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15</a:t>
            </a:fld>
            <a:endParaRPr lang="en-US" dirty="0"/>
          </a:p>
        </p:txBody>
      </p:sp>
    </p:spTree>
    <p:extLst>
      <p:ext uri="{BB962C8B-B14F-4D97-AF65-F5344CB8AC3E}">
        <p14:creationId xmlns:p14="http://schemas.microsoft.com/office/powerpoint/2010/main" val="2548802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Modeling was done with the linear regression function from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sklearn</a:t>
            </a:r>
            <a:r>
              <a:rPr lang="en-US" sz="1800" dirty="0">
                <a:effectLst/>
                <a:latin typeface="Calibri" panose="020F0502020204030204" pitchFamily="34" charset="0"/>
                <a:ea typeface="Calibri" panose="020F0502020204030204" pitchFamily="34" charset="0"/>
                <a:cs typeface="Times New Roman" panose="02020603050405020304" pitchFamily="18" charset="0"/>
              </a:rPr>
              <a:t> library. Five models were created using different sets of variables to predict. These predictor variables were determined from exploratory data analysis. The dependent variable CPI was used for each model. A train and test dataset using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train_test_split</a:t>
            </a:r>
            <a:r>
              <a:rPr lang="en-US" sz="1800" dirty="0">
                <a:effectLst/>
                <a:latin typeface="Calibri" panose="020F0502020204030204" pitchFamily="34" charset="0"/>
                <a:ea typeface="Calibri" panose="020F0502020204030204" pitchFamily="34" charset="0"/>
                <a:cs typeface="Times New Roman" panose="02020603050405020304" pitchFamily="18" charset="0"/>
              </a:rPr>
              <a:t> package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sklearn</a:t>
            </a:r>
            <a:r>
              <a:rPr lang="en-US" sz="1800" dirty="0">
                <a:effectLst/>
                <a:latin typeface="Calibri" panose="020F0502020204030204" pitchFamily="34" charset="0"/>
                <a:ea typeface="Calibri" panose="020F0502020204030204" pitchFamily="34" charset="0"/>
                <a:cs typeface="Times New Roman" panose="02020603050405020304" pitchFamily="18" charset="0"/>
              </a:rPr>
              <a:t> was created to prevent overfitting from occurring. On models 1-4, a test size of 0.40 was used, and on model 5, a test size of 0.30 was used. An ordinary least square (OLS) regression results summary was also created for each model. The function comes from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statsmodel</a:t>
            </a:r>
            <a:r>
              <a:rPr lang="en-US" sz="1800" dirty="0">
                <a:effectLst/>
                <a:latin typeface="Calibri" panose="020F0502020204030204" pitchFamily="34" charset="0"/>
                <a:ea typeface="Calibri" panose="020F0502020204030204" pitchFamily="34" charset="0"/>
                <a:cs typeface="Times New Roman" panose="02020603050405020304" pitchFamily="18" charset="0"/>
              </a:rPr>
              <a:t> library.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16</a:t>
            </a:fld>
            <a:endParaRPr lang="en-US" dirty="0"/>
          </a:p>
        </p:txBody>
      </p:sp>
    </p:spTree>
    <p:extLst>
      <p:ext uri="{BB962C8B-B14F-4D97-AF65-F5344CB8AC3E}">
        <p14:creationId xmlns:p14="http://schemas.microsoft.com/office/powerpoint/2010/main" val="348404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Model #1 was created using the independent variable [shelter]. The coefficient parameter was 0.728. The results showed the coefficient of determination, or R-squared value of 0.992.</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17</a:t>
            </a:fld>
            <a:endParaRPr lang="en-US" dirty="0"/>
          </a:p>
        </p:txBody>
      </p:sp>
    </p:spTree>
    <p:extLst>
      <p:ext uri="{BB962C8B-B14F-4D97-AF65-F5344CB8AC3E}">
        <p14:creationId xmlns:p14="http://schemas.microsoft.com/office/powerpoint/2010/main" val="981558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Model #2 was created using the independent variable [food]. The coefficient parameter was 0.940. The OLS regression results showed an R-squared value of 0.995.</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18</a:t>
            </a:fld>
            <a:endParaRPr lang="en-US" dirty="0"/>
          </a:p>
        </p:txBody>
      </p:sp>
    </p:spTree>
    <p:extLst>
      <p:ext uri="{BB962C8B-B14F-4D97-AF65-F5344CB8AC3E}">
        <p14:creationId xmlns:p14="http://schemas.microsoft.com/office/powerpoint/2010/main" val="206390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Model #3 was created using two independent variables: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medical_care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[food]. The coefficient parameter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medical_care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was -2.656 and [food] was 0.986. The OLS regression results show an R-squared value of 0.995. Because these variables were both highly correlated, multicollinearity was present in these results.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19</a:t>
            </a:fld>
            <a:endParaRPr lang="en-US" dirty="0"/>
          </a:p>
        </p:txBody>
      </p:sp>
    </p:spTree>
    <p:extLst>
      <p:ext uri="{BB962C8B-B14F-4D97-AF65-F5344CB8AC3E}">
        <p14:creationId xmlns:p14="http://schemas.microsoft.com/office/powerpoint/2010/main" val="62647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February 2022, the Consumer Price Index, also known as CPI, reached its highest percentage the United States has witnessed in 40 years! At a 7.9% increase from a year earlier, the concern of inflation with the rising costs of goods and services is affecting all consumers, one way or another. The purpose of this presentation is to provide an overview of inflation and CPI, and to predict the feature or features which attributed to the latest CPI measure increase. Linear regression modeling was used for prediction.</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a:t>
            </a:fld>
            <a:endParaRPr lang="en-US" dirty="0"/>
          </a:p>
        </p:txBody>
      </p:sp>
    </p:spTree>
    <p:extLst>
      <p:ext uri="{BB962C8B-B14F-4D97-AF65-F5344CB8AC3E}">
        <p14:creationId xmlns:p14="http://schemas.microsoft.com/office/powerpoint/2010/main" val="4151685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Model #4 was created using the independent variable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gas_idx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coefficient parameter was 0.347, which was the lowest thus far when creating models. The R-Squared value was 0.679, the lowest of any models. It was not a good predictor of CPI.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20</a:t>
            </a:fld>
            <a:endParaRPr lang="en-US" dirty="0"/>
          </a:p>
        </p:txBody>
      </p:sp>
    </p:spTree>
    <p:extLst>
      <p:ext uri="{BB962C8B-B14F-4D97-AF65-F5344CB8AC3E}">
        <p14:creationId xmlns:p14="http://schemas.microsoft.com/office/powerpoint/2010/main" val="286995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Model #5 was made using 10 independent variables. The training and test scores confirmed the warning in the multivariate model of multicollinearity. The R-squared value was 1.00 which indicated that the variables are too highly correlated with one another and not good for predicting CPI. </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21</a:t>
            </a:fld>
            <a:endParaRPr lang="en-US" dirty="0"/>
          </a:p>
        </p:txBody>
      </p:sp>
    </p:spTree>
    <p:extLst>
      <p:ext uri="{BB962C8B-B14F-4D97-AF65-F5344CB8AC3E}">
        <p14:creationId xmlns:p14="http://schemas.microsoft.com/office/powerpoint/2010/main" val="2145988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most of the variables were already factors to measure CPI, the correlation results during EDA indicated that these variables may not be good predictors for modeling. Linear regression modeling confirmed these results when trying to use the variables to predict CPI. The current predictors should be removed. Additional data would be required to for prediction.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were several challenges imposed with this project. Besides the limitation of time, understanding inflation without having a strong background and overall understanding of it was very challenging. The data selected raised questions for a couple reasons. The units for each variable were not uniform and required standardizing, which required research and more time to determine how to achieve. Another concern was not having specific monthly events for the [cause] variable and making the interpretation could have biased the data.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recommended to do more research on topic and determine if a different approach might be taken instead. Maybe focus on a different time period? Or continue to add data as inflation continues in 2022.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Linear Regression modeling was assumed the best choice for solving the business problem. The reason is it was selected was to be able to better understand and predict the relationships of independent and dependent features in a statistical sense. It was believed that the relationships of the features were linear, and that this type of model would best predict the business problem.</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recommendation is to try a different model and determine if better results will occur. Polynomial regression might be an option. Unfortunately, time did not permit to explore other options with modeling.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22</a:t>
            </a:fld>
            <a:endParaRPr lang="en-US" dirty="0"/>
          </a:p>
        </p:txBody>
      </p:sp>
    </p:spTree>
    <p:extLst>
      <p:ext uri="{BB962C8B-B14F-4D97-AF65-F5344CB8AC3E}">
        <p14:creationId xmlns:p14="http://schemas.microsoft.com/office/powerpoint/2010/main" val="452930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should not be a compromise with ethics for this project for a couple of reasons. One, the data used initially was collected from a secondary source. There is no bias with the data and it was not used for reasons that could impose any potential harm. Secondly, the words used to communicate and describe this information should not cause any widespread panic as there is no intention to create action or alarm. This project was conducted for informative purposes only.</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23</a:t>
            </a:fld>
            <a:endParaRPr lang="en-US" dirty="0"/>
          </a:p>
        </p:txBody>
      </p:sp>
    </p:spTree>
    <p:extLst>
      <p:ext uri="{BB962C8B-B14F-4D97-AF65-F5344CB8AC3E}">
        <p14:creationId xmlns:p14="http://schemas.microsoft.com/office/powerpoint/2010/main" val="751430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might ask, so what exactly is inflation? According to Investopedia, “inflation is a measure of rising prices of goods and services in an economy”. Examples of these goods and services include housing, food, electricity, gasoline, transportation, and industrial goods. Typically, this measure occurs over a year and looks at the average rise in prices. Over time, the purchasing power of a dollar decreases and therefore costs more to buy goods and services. When a CPI measure increases, so does the cost of everything else. A lower CPI measure means a lower cost in goods and services.</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3</a:t>
            </a:fld>
            <a:endParaRPr lang="en-US" dirty="0"/>
          </a:p>
        </p:txBody>
      </p:sp>
    </p:spTree>
    <p:extLst>
      <p:ext uri="{BB962C8B-B14F-4D97-AF65-F5344CB8AC3E}">
        <p14:creationId xmlns:p14="http://schemas.microsoft.com/office/powerpoint/2010/main" val="288260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is an example of what inflation looks like with the power of a dollar. As you see here, in 1978 if the cost of an item was $5, now in 2022, to purchase that same item it would cost $22.05! This is a 341.0% cumulative rate of inflation.</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4</a:t>
            </a:fld>
            <a:endParaRPr lang="en-US" dirty="0"/>
          </a:p>
        </p:txBody>
      </p:sp>
    </p:spTree>
    <p:extLst>
      <p:ext uri="{BB962C8B-B14F-4D97-AF65-F5344CB8AC3E}">
        <p14:creationId xmlns:p14="http://schemas.microsoft.com/office/powerpoint/2010/main" val="76394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two ways to measure inflation: the Consumer Price Index (CPI) and Producer Price Index (PPI). CPI measure was used for this project to identify inflation. CPI is defined by the U.S. Bureau of Labor Statistics as “a measure of the average change over time in the prices paid by urban consumers for a market basket of consumer goods and services”. PPI in contrast, reports a change in price which influences domestic producers.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Consumers receive household surveys from government agencies to determine the basket cost of frequently purchased items over a period of time. This is calculated by using a weighted average of the prices for those items. The basket price is then reported to the U.S. Bureau of Labor Statistics or BLS each month and identifies the current CPI measure. There are eight fundamental categories according to the BLS which measure CPI. </a:t>
            </a:r>
          </a:p>
          <a:p>
            <a:pPr marL="0" marR="0" indent="22860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include: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Food &amp; Beverage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Housing</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Apparel</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Education &amp; Communication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Medical Care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Recreation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Transportation</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Other Goods &amp; Services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a few factors which can attribute to increases in price: production costs, demand, and fiscal policy. However, over the past two years, anomalies such as current and world events are also contributing to inflation. These include: the COVID-19 pandemic and the war in Ukraine. Consumers have witnessed higher wages, low interest rates, high housing costs, and high demand with low supply, as a few examples. The analysis and modeling conducted provides more insight into this topic.</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5</a:t>
            </a:fld>
            <a:endParaRPr lang="en-US" dirty="0"/>
          </a:p>
        </p:txBody>
      </p:sp>
    </p:spTree>
    <p:extLst>
      <p:ext uri="{BB962C8B-B14F-4D97-AF65-F5344CB8AC3E}">
        <p14:creationId xmlns:p14="http://schemas.microsoft.com/office/powerpoint/2010/main" val="1443556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Due to monetary currency, timelines in history with dates, events, laws, economic outlooks and other various factors, the United States was the only country selected for this project. Secondary data was used for this project from several sources, with the majority collected from the U.S. Bureau of Labor Statistics website. It contained 11 categories/variables. The time range selected was November 1978 to February 2022. This was due to missing data in earlier years of some categories. Additional data was collected, and four variables were added to the dataset. All data used for the project was both quantitative and qualitative. In total, 15 variables were initially selected for analysis and modeling.  </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6</a:t>
            </a:fld>
            <a:endParaRPr lang="en-US" dirty="0"/>
          </a:p>
        </p:txBody>
      </p:sp>
    </p:spTree>
    <p:extLst>
      <p:ext uri="{BB962C8B-B14F-4D97-AF65-F5344CB8AC3E}">
        <p14:creationId xmlns:p14="http://schemas.microsoft.com/office/powerpoint/2010/main" val="620376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variable names are: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Year, month, CPI, Gasoline, Electricity, Food, shelter, Transportation, Medical care, Unemployment rate, employment population ratio, presidential political party, consumer confidence index, or CCI for short, crude oil, and cause.</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7</a:t>
            </a:fld>
            <a:endParaRPr lang="en-US" dirty="0"/>
          </a:p>
        </p:txBody>
      </p:sp>
    </p:spTree>
    <p:extLst>
      <p:ext uri="{BB962C8B-B14F-4D97-AF65-F5344CB8AC3E}">
        <p14:creationId xmlns:p14="http://schemas.microsoft.com/office/powerpoint/2010/main" val="2167022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Python was the programming language used for analysis and modeling. As mentioned in the previous slide, the data initially contained 15 variables, and 520 rows of data. Most data were measured as an Index. To make all data the same measure, data not containing values as Indexes were standardized during the data cleaning process. This was calculated by dividing each value by the first data point, was which November, 1978 and multiplying by 100. This is the methodology used for calculating the CPI. The variable [cause] did not include specific data for events by month. A categorical event was added only to each January of the corresponding year and had missing values for February through December. Due to the complexity and research required to dummy encode and standardize this variable, it was dropped during data cleaning and not used for analysis or modeling.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exploratory data analysis, Line charts were created using the matplotlib library in Python to visualize the relationships between the variables.</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8</a:t>
            </a:fld>
            <a:endParaRPr lang="en-US" dirty="0"/>
          </a:p>
        </p:txBody>
      </p:sp>
    </p:spTree>
    <p:extLst>
      <p:ext uri="{BB962C8B-B14F-4D97-AF65-F5344CB8AC3E}">
        <p14:creationId xmlns:p14="http://schemas.microsoft.com/office/powerpoint/2010/main" val="1055191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first line chart created contained the variables [cpi], [food], [shelter], [transportation], [medical_ care],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crude_oil_idx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All variables minus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crude_oil_idx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showed a steady increase over 43 years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medical_care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increasing the most.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crude_oil_idx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indicates a spike around 2008, which signaled the financial crisis and start of the great recession. It dips again around mid-2020, during the pandemic.</a:t>
            </a:r>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9</a:t>
            </a:fld>
            <a:endParaRPr lang="en-US" dirty="0"/>
          </a:p>
        </p:txBody>
      </p:sp>
    </p:spTree>
    <p:extLst>
      <p:ext uri="{BB962C8B-B14F-4D97-AF65-F5344CB8AC3E}">
        <p14:creationId xmlns:p14="http://schemas.microsoft.com/office/powerpoint/2010/main" val="742990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dirty="0"/>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dirty="0"/>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1.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0.JPG"/><Relationship Id="rId5" Type="http://schemas.openxmlformats.org/officeDocument/2006/relationships/image" Target="../media/image17.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3.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2.JPG"/><Relationship Id="rId5" Type="http://schemas.openxmlformats.org/officeDocument/2006/relationships/image" Target="../media/image17.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5.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24.JPG"/><Relationship Id="rId5" Type="http://schemas.openxmlformats.org/officeDocument/2006/relationships/image" Target="../media/image17.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7.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26.png"/><Relationship Id="rId5" Type="http://schemas.openxmlformats.org/officeDocument/2006/relationships/image" Target="../media/image17.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9.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28.png"/><Relationship Id="rId5" Type="http://schemas.openxmlformats.org/officeDocument/2006/relationships/image" Target="../media/image17.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1.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30.png"/><Relationship Id="rId5" Type="http://schemas.openxmlformats.org/officeDocument/2006/relationships/image" Target="../media/image17.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32.png"/><Relationship Id="rId5" Type="http://schemas.openxmlformats.org/officeDocument/2006/relationships/image" Target="../media/image11.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33.png"/><Relationship Id="rId5" Type="http://schemas.openxmlformats.org/officeDocument/2006/relationships/image" Target="../media/image11.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image" Target="../media/image34.png"/><Relationship Id="rId5" Type="http://schemas.openxmlformats.org/officeDocument/2006/relationships/image" Target="../media/image1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9.mp4"/><Relationship Id="rId1" Type="http://schemas.microsoft.com/office/2007/relationships/media" Target="../media/media19.mp4"/><Relationship Id="rId6" Type="http://schemas.openxmlformats.org/officeDocument/2006/relationships/image" Target="../media/image35.png"/><Relationship Id="rId5" Type="http://schemas.openxmlformats.org/officeDocument/2006/relationships/image" Target="../media/image11.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0.mp4"/><Relationship Id="rId1" Type="http://schemas.microsoft.com/office/2007/relationships/media" Target="../media/media20.mp4"/><Relationship Id="rId6" Type="http://schemas.openxmlformats.org/officeDocument/2006/relationships/image" Target="../media/image36.png"/><Relationship Id="rId5" Type="http://schemas.openxmlformats.org/officeDocument/2006/relationships/image" Target="../media/image11.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8.png"/><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image" Target="../media/image37.png"/><Relationship Id="rId5" Type="http://schemas.openxmlformats.org/officeDocument/2006/relationships/image" Target="../media/image11.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0.png"/><Relationship Id="rId2" Type="http://schemas.openxmlformats.org/officeDocument/2006/relationships/video" Target="../media/media22.mp4"/><Relationship Id="rId1" Type="http://schemas.microsoft.com/office/2007/relationships/media" Target="../media/media22.mp4"/><Relationship Id="rId6" Type="http://schemas.microsoft.com/office/2007/relationships/hdphoto" Target="../media/hdphoto5.wdp"/><Relationship Id="rId5" Type="http://schemas.openxmlformats.org/officeDocument/2006/relationships/image" Target="../media/image3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2.png"/><Relationship Id="rId2" Type="http://schemas.openxmlformats.org/officeDocument/2006/relationships/video" Target="../media/media23.mp4"/><Relationship Id="rId1" Type="http://schemas.microsoft.com/office/2007/relationships/media" Target="../media/media23.mp4"/><Relationship Id="rId6" Type="http://schemas.microsoft.com/office/2007/relationships/hdphoto" Target="../media/hdphoto6.wdp"/><Relationship Id="rId5" Type="http://schemas.openxmlformats.org/officeDocument/2006/relationships/image" Target="../media/image4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3.mp4"/><Relationship Id="rId1" Type="http://schemas.microsoft.com/office/2007/relationships/media" Target="../media/media3.mp4"/><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0.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6.xml"/><Relationship Id="rId7" Type="http://schemas.openxmlformats.org/officeDocument/2006/relationships/image" Target="../media/image14.jpg"/><Relationship Id="rId2" Type="http://schemas.openxmlformats.org/officeDocument/2006/relationships/video" Target="../media/media7.mp4"/><Relationship Id="rId1" Type="http://schemas.microsoft.com/office/2007/relationships/media" Target="../media/media7.mp4"/><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6.png"/><Relationship Id="rId5" Type="http://schemas.openxmlformats.org/officeDocument/2006/relationships/image" Target="../media/image1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9.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8.JPG"/><Relationship Id="rId5" Type="http://schemas.openxmlformats.org/officeDocument/2006/relationships/image" Target="../media/image17.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gital graph of stock market">
            <a:extLst>
              <a:ext uri="{FF2B5EF4-FFF2-40B4-BE49-F238E27FC236}">
                <a16:creationId xmlns:a16="http://schemas.microsoft.com/office/drawing/2014/main" id="{96D6DE01-D902-4482-9C44-25411826C9AE}"/>
              </a:ext>
            </a:extLst>
          </p:cNvPr>
          <p:cNvPicPr>
            <a:picLocks noGrp="1" noChangeAspect="1"/>
          </p:cNvPicPr>
          <p:nvPr>
            <p:ph type="pic" sz="quarter" idx="14"/>
          </p:nvPr>
        </p:nvPicPr>
        <p:blipFill>
          <a:blip r:embed="rId5">
            <a:alphaModFix amt="91000"/>
            <a:extLst>
              <a:ext uri="{BEBA8EAE-BF5A-486C-A8C5-ECC9F3942E4B}">
                <a14:imgProps xmlns:a14="http://schemas.microsoft.com/office/drawing/2010/main">
                  <a14:imgLayer r:embed="rId6">
                    <a14:imgEffect>
                      <a14:saturation sat="0"/>
                    </a14:imgEffect>
                  </a14:imgLayer>
                </a14:imgProps>
              </a:ext>
            </a:extLst>
          </a:blip>
          <a:srcRect/>
          <a:stretch/>
        </p:blipFill>
        <p:spPr>
          <a:xfrm>
            <a:off x="0" y="0"/>
            <a:ext cx="12192000" cy="6858000"/>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357352" y="742738"/>
            <a:ext cx="8828689" cy="1107959"/>
          </a:xfrm>
        </p:spPr>
        <p:txBody>
          <a:bodyPr anchor="b">
            <a:normAutofit fontScale="90000"/>
          </a:bodyPr>
          <a:lstStyle/>
          <a:p>
            <a:r>
              <a:rPr lang="en-US" dirty="0"/>
              <a:t>WHAT FACTORS PREDICT INFLATION? </a:t>
            </a:r>
          </a:p>
        </p:txBody>
      </p:sp>
      <p:sp>
        <p:nvSpPr>
          <p:cNvPr id="5" name="Text Placeholder 4">
            <a:extLst>
              <a:ext uri="{FF2B5EF4-FFF2-40B4-BE49-F238E27FC236}">
                <a16:creationId xmlns:a16="http://schemas.microsoft.com/office/drawing/2014/main" id="{3B95A575-4944-44FE-8343-886F3F62894C}"/>
              </a:ext>
            </a:extLst>
          </p:cNvPr>
          <p:cNvSpPr>
            <a:spLocks noGrp="1"/>
          </p:cNvSpPr>
          <p:nvPr>
            <p:ph type="body" sz="quarter" idx="13"/>
          </p:nvPr>
        </p:nvSpPr>
        <p:spPr>
          <a:xfrm>
            <a:off x="4041272" y="4135175"/>
            <a:ext cx="5125915" cy="457200"/>
          </a:xfrm>
        </p:spPr>
        <p:txBody>
          <a:bodyPr/>
          <a:lstStyle/>
          <a:p>
            <a:pPr algn="r"/>
            <a:r>
              <a:rPr lang="en-US" sz="1600" dirty="0"/>
              <a:t>Trish Girmus | May 2, 2022</a:t>
            </a:r>
          </a:p>
        </p:txBody>
      </p:sp>
      <p:pic>
        <p:nvPicPr>
          <p:cNvPr id="4" name="Video 3">
            <a:hlinkClick r:id="" action="ppaction://media"/>
            <a:extLst>
              <a:ext uri="{FF2B5EF4-FFF2-40B4-BE49-F238E27FC236}">
                <a16:creationId xmlns:a16="http://schemas.microsoft.com/office/drawing/2014/main" id="{5BC48A7B-8DB5-FF81-BDAB-13C74575575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429999" y="6286500"/>
            <a:ext cx="761999" cy="571500"/>
          </a:xfrm>
          <a:prstGeom prst="rect">
            <a:avLst/>
          </a:prstGeom>
        </p:spPr>
      </p:pic>
      <p:sp>
        <p:nvSpPr>
          <p:cNvPr id="9" name="TextBox 8">
            <a:extLst>
              <a:ext uri="{FF2B5EF4-FFF2-40B4-BE49-F238E27FC236}">
                <a16:creationId xmlns:a16="http://schemas.microsoft.com/office/drawing/2014/main" id="{FE6B4C24-FDF1-5862-552D-C03661011A97}"/>
              </a:ext>
            </a:extLst>
          </p:cNvPr>
          <p:cNvSpPr txBox="1"/>
          <p:nvPr/>
        </p:nvSpPr>
        <p:spPr>
          <a:xfrm>
            <a:off x="357352" y="1850697"/>
            <a:ext cx="6162472" cy="369332"/>
          </a:xfrm>
          <a:prstGeom prst="rect">
            <a:avLst/>
          </a:prstGeom>
          <a:noFill/>
        </p:spPr>
        <p:txBody>
          <a:bodyPr wrap="square">
            <a:spAutoFit/>
          </a:bodyPr>
          <a:lstStyle/>
          <a:p>
            <a:r>
              <a:rPr lang="en-US" dirty="0">
                <a:solidFill>
                  <a:schemeClr val="bg1"/>
                </a:solidFill>
              </a:rPr>
              <a:t>WITH LINEAR REGRESSION MODELING</a:t>
            </a:r>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4="http://schemas.microsoft.com/office/powerpoint/2010/main" Requires="p14">
      <p:transition spd="slow" p14:dur="2000" advTm="11195"/>
    </mc:Choice>
    <mc:Fallback>
      <p:transition spd="slow" advTm="11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dirty="0"/>
              <a:t>VISUALIZATIONS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696200" y="1554163"/>
            <a:ext cx="3657600" cy="640080"/>
          </a:xfrm>
        </p:spPr>
        <p:txBody>
          <a:bodyPr/>
          <a:lstStyle/>
          <a:p>
            <a:r>
              <a:rPr lang="en-US" dirty="0"/>
              <a:t>COMPETITORS</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1993130"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hart, histogram&#10;&#10;Description automatically generated">
            <a:extLst>
              <a:ext uri="{FF2B5EF4-FFF2-40B4-BE49-F238E27FC236}">
                <a16:creationId xmlns:a16="http://schemas.microsoft.com/office/drawing/2014/main" id="{9F9C3CC1-1CB8-4E99-97DC-1B23A4FC3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1721" y="1690688"/>
            <a:ext cx="7411335" cy="3886200"/>
          </a:xfrm>
          <a:prstGeom prst="rect">
            <a:avLst/>
          </a:prstGeom>
        </p:spPr>
      </p:pic>
      <p:pic>
        <p:nvPicPr>
          <p:cNvPr id="6" name="Video 5">
            <a:hlinkClick r:id="" action="ppaction://media"/>
            <a:extLst>
              <a:ext uri="{FF2B5EF4-FFF2-40B4-BE49-F238E27FC236}">
                <a16:creationId xmlns:a16="http://schemas.microsoft.com/office/drawing/2014/main" id="{57BC28A0-3E70-4AA9-FFD0-7425854E14B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338560" y="6217919"/>
            <a:ext cx="853439" cy="640080"/>
          </a:xfrm>
          <a:prstGeom prst="rect">
            <a:avLst/>
          </a:prstGeom>
        </p:spPr>
      </p:pic>
    </p:spTree>
    <p:extLst>
      <p:ext uri="{BB962C8B-B14F-4D97-AF65-F5344CB8AC3E}">
        <p14:creationId xmlns:p14="http://schemas.microsoft.com/office/powerpoint/2010/main" val="2082251443"/>
      </p:ext>
    </p:extLst>
  </p:cSld>
  <p:clrMapOvr>
    <a:masterClrMapping/>
  </p:clrMapOvr>
  <mc:AlternateContent xmlns:mc="http://schemas.openxmlformats.org/markup-compatibility/2006">
    <mc:Choice xmlns:p14="http://schemas.microsoft.com/office/powerpoint/2010/main" Requires="p14">
      <p:transition spd="slow" p14:dur="2000" advTm="16671"/>
    </mc:Choice>
    <mc:Fallback>
      <p:transition spd="slow" advTm="16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dirty="0"/>
              <a:t>VISUALIZATIONS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696200" y="1554163"/>
            <a:ext cx="3657600" cy="640080"/>
          </a:xfrm>
        </p:spPr>
        <p:txBody>
          <a:bodyPr/>
          <a:lstStyle/>
          <a:p>
            <a:r>
              <a:rPr lang="en-US" dirty="0"/>
              <a:t>COMPETITORS</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1993130"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Chart, line chart, histogram&#10;&#10;Description automatically generated">
            <a:extLst>
              <a:ext uri="{FF2B5EF4-FFF2-40B4-BE49-F238E27FC236}">
                <a16:creationId xmlns:a16="http://schemas.microsoft.com/office/drawing/2014/main" id="{B9A9F377-C274-4AEB-B633-942D7A4577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1729" y="1690688"/>
            <a:ext cx="7396265" cy="3886200"/>
          </a:xfrm>
          <a:prstGeom prst="rect">
            <a:avLst/>
          </a:prstGeom>
        </p:spPr>
      </p:pic>
      <p:pic>
        <p:nvPicPr>
          <p:cNvPr id="10" name="Video 9">
            <a:hlinkClick r:id="" action="ppaction://media"/>
            <a:extLst>
              <a:ext uri="{FF2B5EF4-FFF2-40B4-BE49-F238E27FC236}">
                <a16:creationId xmlns:a16="http://schemas.microsoft.com/office/drawing/2014/main" id="{3880C728-0562-4959-D835-C476B64BE31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277600" y="6172200"/>
            <a:ext cx="914399" cy="685799"/>
          </a:xfrm>
          <a:prstGeom prst="rect">
            <a:avLst/>
          </a:prstGeom>
        </p:spPr>
      </p:pic>
    </p:spTree>
    <p:extLst>
      <p:ext uri="{BB962C8B-B14F-4D97-AF65-F5344CB8AC3E}">
        <p14:creationId xmlns:p14="http://schemas.microsoft.com/office/powerpoint/2010/main" val="2017939615"/>
      </p:ext>
    </p:extLst>
  </p:cSld>
  <p:clrMapOvr>
    <a:masterClrMapping/>
  </p:clrMapOvr>
  <mc:AlternateContent xmlns:mc="http://schemas.openxmlformats.org/markup-compatibility/2006">
    <mc:Choice xmlns:p14="http://schemas.microsoft.com/office/powerpoint/2010/main" Requires="p14">
      <p:transition spd="slow" p14:dur="2000" advTm="19488"/>
    </mc:Choice>
    <mc:Fallback>
      <p:transition spd="slow" advTm="19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dirty="0"/>
              <a:t>VISUALIZATIONS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696200" y="1554163"/>
            <a:ext cx="3657600" cy="640080"/>
          </a:xfrm>
        </p:spPr>
        <p:txBody>
          <a:bodyPr/>
          <a:lstStyle/>
          <a:p>
            <a:r>
              <a:rPr lang="en-US" dirty="0"/>
              <a:t>COMPETITORS</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1993130"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hart, histogram&#10;&#10;Description automatically generated">
            <a:extLst>
              <a:ext uri="{FF2B5EF4-FFF2-40B4-BE49-F238E27FC236}">
                <a16:creationId xmlns:a16="http://schemas.microsoft.com/office/drawing/2014/main" id="{D446B8C8-DA09-407E-A0D5-E5B5EF87C4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1729" y="1696720"/>
            <a:ext cx="7448393" cy="3880167"/>
          </a:xfrm>
          <a:prstGeom prst="rect">
            <a:avLst/>
          </a:prstGeom>
        </p:spPr>
      </p:pic>
      <p:pic>
        <p:nvPicPr>
          <p:cNvPr id="6" name="Video 5">
            <a:hlinkClick r:id="" action="ppaction://media"/>
            <a:extLst>
              <a:ext uri="{FF2B5EF4-FFF2-40B4-BE49-F238E27FC236}">
                <a16:creationId xmlns:a16="http://schemas.microsoft.com/office/drawing/2014/main" id="{D8CFB79A-C573-89C0-0835-B539A8BF794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338560" y="6217919"/>
            <a:ext cx="853439" cy="640080"/>
          </a:xfrm>
          <a:prstGeom prst="rect">
            <a:avLst/>
          </a:prstGeom>
        </p:spPr>
      </p:pic>
    </p:spTree>
    <p:extLst>
      <p:ext uri="{BB962C8B-B14F-4D97-AF65-F5344CB8AC3E}">
        <p14:creationId xmlns:p14="http://schemas.microsoft.com/office/powerpoint/2010/main" val="3738261275"/>
      </p:ext>
    </p:extLst>
  </p:cSld>
  <p:clrMapOvr>
    <a:masterClrMapping/>
  </p:clrMapOvr>
  <mc:AlternateContent xmlns:mc="http://schemas.openxmlformats.org/markup-compatibility/2006">
    <mc:Choice xmlns:p14="http://schemas.microsoft.com/office/powerpoint/2010/main" Requires="p14">
      <p:transition spd="slow" p14:dur="2000" advTm="21535"/>
    </mc:Choice>
    <mc:Fallback>
      <p:transition spd="slow" advTm="21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dirty="0"/>
              <a:t>VISUALIZATIONS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696200" y="1554163"/>
            <a:ext cx="3657600" cy="640080"/>
          </a:xfrm>
        </p:spPr>
        <p:txBody>
          <a:bodyPr/>
          <a:lstStyle/>
          <a:p>
            <a:r>
              <a:rPr lang="en-US" dirty="0"/>
              <a:t>COMPETITORS</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1993130"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Chart, line chart&#10;&#10;Description automatically generated">
            <a:extLst>
              <a:ext uri="{FF2B5EF4-FFF2-40B4-BE49-F238E27FC236}">
                <a16:creationId xmlns:a16="http://schemas.microsoft.com/office/drawing/2014/main" id="{E48AA9AF-2751-4CB6-8A4E-700DD682E6A4}"/>
              </a:ext>
            </a:extLst>
          </p:cNvPr>
          <p:cNvPicPr>
            <a:picLocks noChangeAspect="1"/>
          </p:cNvPicPr>
          <p:nvPr/>
        </p:nvPicPr>
        <p:blipFill>
          <a:blip r:embed="rId6"/>
          <a:stretch>
            <a:fillRect/>
          </a:stretch>
        </p:blipFill>
        <p:spPr>
          <a:xfrm>
            <a:off x="2221729" y="1690687"/>
            <a:ext cx="7339553" cy="3886199"/>
          </a:xfrm>
          <a:prstGeom prst="rect">
            <a:avLst/>
          </a:prstGeom>
        </p:spPr>
      </p:pic>
      <p:pic>
        <p:nvPicPr>
          <p:cNvPr id="6" name="Video 5">
            <a:hlinkClick r:id="" action="ppaction://media"/>
            <a:extLst>
              <a:ext uri="{FF2B5EF4-FFF2-40B4-BE49-F238E27FC236}">
                <a16:creationId xmlns:a16="http://schemas.microsoft.com/office/drawing/2014/main" id="{24AF96D3-3283-1B52-D8AB-62DD752C4E1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338558" y="6217918"/>
            <a:ext cx="853441" cy="640081"/>
          </a:xfrm>
          <a:prstGeom prst="rect">
            <a:avLst/>
          </a:prstGeom>
        </p:spPr>
      </p:pic>
    </p:spTree>
    <p:extLst>
      <p:ext uri="{BB962C8B-B14F-4D97-AF65-F5344CB8AC3E}">
        <p14:creationId xmlns:p14="http://schemas.microsoft.com/office/powerpoint/2010/main" val="1161110287"/>
      </p:ext>
    </p:extLst>
  </p:cSld>
  <p:clrMapOvr>
    <a:masterClrMapping/>
  </p:clrMapOvr>
  <mc:AlternateContent xmlns:mc="http://schemas.openxmlformats.org/markup-compatibility/2006">
    <mc:Choice xmlns:p14="http://schemas.microsoft.com/office/powerpoint/2010/main" Requires="p14">
      <p:transition spd="slow" p14:dur="2000" advTm="16650"/>
    </mc:Choice>
    <mc:Fallback>
      <p:transition spd="slow" advTm="16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dirty="0"/>
              <a:t>VISUALIZATIONS</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8" name="Picture 7" descr="Chart, scatter chart&#10;&#10;Description automatically generated">
            <a:extLst>
              <a:ext uri="{FF2B5EF4-FFF2-40B4-BE49-F238E27FC236}">
                <a16:creationId xmlns:a16="http://schemas.microsoft.com/office/drawing/2014/main" id="{80DC4B23-9D26-4AF2-8302-60B7851683D2}"/>
              </a:ext>
            </a:extLst>
          </p:cNvPr>
          <p:cNvPicPr>
            <a:picLocks noChangeAspect="1"/>
          </p:cNvPicPr>
          <p:nvPr/>
        </p:nvPicPr>
        <p:blipFill>
          <a:blip r:embed="rId6"/>
          <a:stretch>
            <a:fillRect/>
          </a:stretch>
        </p:blipFill>
        <p:spPr>
          <a:xfrm>
            <a:off x="3032252" y="1690688"/>
            <a:ext cx="5605787" cy="3903416"/>
          </a:xfrm>
          <a:prstGeom prst="rect">
            <a:avLst/>
          </a:prstGeom>
        </p:spPr>
      </p:pic>
      <p:pic>
        <p:nvPicPr>
          <p:cNvPr id="6" name="Video 5">
            <a:hlinkClick r:id="" action="ppaction://media"/>
            <a:extLst>
              <a:ext uri="{FF2B5EF4-FFF2-40B4-BE49-F238E27FC236}">
                <a16:creationId xmlns:a16="http://schemas.microsoft.com/office/drawing/2014/main" id="{BADD8030-A55D-E570-D51A-59261142EE3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297055" y="6186791"/>
            <a:ext cx="894944" cy="671208"/>
          </a:xfrm>
          <a:prstGeom prst="rect">
            <a:avLst/>
          </a:prstGeom>
        </p:spPr>
      </p:pic>
    </p:spTree>
    <p:extLst>
      <p:ext uri="{BB962C8B-B14F-4D97-AF65-F5344CB8AC3E}">
        <p14:creationId xmlns:p14="http://schemas.microsoft.com/office/powerpoint/2010/main" val="1046728252"/>
      </p:ext>
    </p:extLst>
  </p:cSld>
  <p:clrMapOvr>
    <a:masterClrMapping/>
  </p:clrMapOvr>
  <mc:AlternateContent xmlns:mc="http://schemas.openxmlformats.org/markup-compatibility/2006">
    <mc:Choice xmlns:p14="http://schemas.microsoft.com/office/powerpoint/2010/main" Requires="p14">
      <p:transition spd="slow" p14:dur="2000" advTm="26038"/>
    </mc:Choice>
    <mc:Fallback>
      <p:transition spd="slow" advTm="26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3048"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dirty="0"/>
              <a:t>VISUALIZATIONS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2221730" y="5576888"/>
            <a:ext cx="7708166" cy="365126"/>
          </a:xfrm>
          <a:solidFill>
            <a:schemeClr val="bg2">
              <a:lumMod val="25000"/>
            </a:schemeClr>
          </a:solidFill>
        </p:spPr>
        <p:txBody>
          <a:bodyPr>
            <a:normAutofit/>
          </a:bodyPr>
          <a:lstStyle/>
          <a:p>
            <a:pPr algn="ctr"/>
            <a:r>
              <a:rPr lang="en-US" sz="1600" dirty="0">
                <a:solidFill>
                  <a:schemeClr val="bg1"/>
                </a:solidFill>
              </a:rPr>
              <a:t>Employment Population Ratio &amp; Presidential Political Party</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1993130"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hart, box and whisker chart&#10;&#10;Description automatically generated">
            <a:extLst>
              <a:ext uri="{FF2B5EF4-FFF2-40B4-BE49-F238E27FC236}">
                <a16:creationId xmlns:a16="http://schemas.microsoft.com/office/drawing/2014/main" id="{5F55A72F-C89D-4C8E-BFEF-7FDCEA5CB799}"/>
              </a:ext>
            </a:extLst>
          </p:cNvPr>
          <p:cNvPicPr>
            <a:picLocks noChangeAspect="1"/>
          </p:cNvPicPr>
          <p:nvPr/>
        </p:nvPicPr>
        <p:blipFill>
          <a:blip r:embed="rId6"/>
          <a:stretch>
            <a:fillRect/>
          </a:stretch>
        </p:blipFill>
        <p:spPr>
          <a:xfrm>
            <a:off x="2221730" y="1690689"/>
            <a:ext cx="7708166" cy="3886200"/>
          </a:xfrm>
          <a:prstGeom prst="rect">
            <a:avLst/>
          </a:prstGeom>
        </p:spPr>
      </p:pic>
      <p:pic>
        <p:nvPicPr>
          <p:cNvPr id="2" name="Video 1">
            <a:hlinkClick r:id="" action="ppaction://media"/>
            <a:extLst>
              <a:ext uri="{FF2B5EF4-FFF2-40B4-BE49-F238E27FC236}">
                <a16:creationId xmlns:a16="http://schemas.microsoft.com/office/drawing/2014/main" id="{F8F2E522-7F23-BCCD-295B-1BA91B75471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310026" y="6196519"/>
            <a:ext cx="881973" cy="661480"/>
          </a:xfrm>
          <a:prstGeom prst="rect">
            <a:avLst/>
          </a:prstGeom>
        </p:spPr>
      </p:pic>
    </p:spTree>
    <p:extLst>
      <p:ext uri="{BB962C8B-B14F-4D97-AF65-F5344CB8AC3E}">
        <p14:creationId xmlns:p14="http://schemas.microsoft.com/office/powerpoint/2010/main" val="1262222024"/>
      </p:ext>
    </p:extLst>
  </p:cSld>
  <p:clrMapOvr>
    <a:masterClrMapping/>
  </p:clrMapOvr>
  <mc:AlternateContent xmlns:mc="http://schemas.openxmlformats.org/markup-compatibility/2006">
    <mc:Choice xmlns:p14="http://schemas.microsoft.com/office/powerpoint/2010/main" Requires="p14">
      <p:transition spd="slow" p14:dur="2000" advTm="16943"/>
    </mc:Choice>
    <mc:Fallback>
      <p:transition spd="slow" advTm="16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ANALYSIS</a:t>
            </a:r>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dirty="0"/>
              <a:t>MODELING</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444751" y="3584448"/>
            <a:ext cx="2926079" cy="1617096"/>
          </a:xfrm>
        </p:spPr>
        <p:txBody>
          <a:bodyPr>
            <a:normAutofit/>
          </a:bodyPr>
          <a:lstStyle/>
          <a:p>
            <a:r>
              <a:rPr lang="en-US" dirty="0"/>
              <a:t> - Linear Regression</a:t>
            </a:r>
          </a:p>
          <a:p>
            <a:r>
              <a:rPr lang="en-US" dirty="0"/>
              <a:t>- Test size 0.40 &amp; 0.30 used </a:t>
            </a:r>
          </a:p>
          <a:p>
            <a:r>
              <a:rPr lang="en-US" dirty="0"/>
              <a:t> - Test &amp; train dataset created </a:t>
            </a:r>
          </a:p>
          <a:p>
            <a:r>
              <a:rPr lang="en-US" dirty="0"/>
              <a:t>- Ordinary Least Square (OLS) summary created</a:t>
            </a:r>
          </a:p>
          <a:p>
            <a:endParaRPr lang="en-US" dirty="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r>
              <a:rPr lang="en-US" dirty="0"/>
              <a:t>Dependent variable</a:t>
            </a:r>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873775" y="3584448"/>
            <a:ext cx="2468880" cy="1371600"/>
          </a:xfrm>
        </p:spPr>
        <p:txBody>
          <a:bodyPr>
            <a:normAutofit/>
          </a:bodyPr>
          <a:lstStyle/>
          <a:p>
            <a:r>
              <a:rPr lang="en-US" b="1" dirty="0"/>
              <a:t>[CPI]</a:t>
            </a:r>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dirty="0"/>
              <a:t>Five models created</a:t>
            </a:r>
          </a:p>
        </p:txBody>
      </p:sp>
      <p:pic>
        <p:nvPicPr>
          <p:cNvPr id="30" name="Video 29">
            <a:hlinkClick r:id="" action="ppaction://media"/>
            <a:extLst>
              <a:ext uri="{FF2B5EF4-FFF2-40B4-BE49-F238E27FC236}">
                <a16:creationId xmlns:a16="http://schemas.microsoft.com/office/drawing/2014/main" id="{9F9F95A7-589B-524C-1DC5-6F55641ED5C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138170" y="6067628"/>
            <a:ext cx="1053829" cy="790372"/>
          </a:xfrm>
          <a:prstGeom prst="rect">
            <a:avLst/>
          </a:prstGeom>
        </p:spPr>
      </p:pic>
    </p:spTree>
    <p:extLst>
      <p:ext uri="{BB962C8B-B14F-4D97-AF65-F5344CB8AC3E}">
        <p14:creationId xmlns:p14="http://schemas.microsoft.com/office/powerpoint/2010/main" val="1265286217"/>
      </p:ext>
    </p:extLst>
  </p:cSld>
  <p:clrMapOvr>
    <a:masterClrMapping/>
  </p:clrMapOvr>
  <mc:AlternateContent xmlns:mc="http://schemas.openxmlformats.org/markup-compatibility/2006">
    <mc:Choice xmlns:p14="http://schemas.microsoft.com/office/powerpoint/2010/main" Requires="p14">
      <p:transition spd="slow" p14:dur="2000" advTm="43870"/>
    </mc:Choice>
    <mc:Fallback>
      <p:transition spd="slow" advTm="43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MODEL #1</a:t>
            </a:r>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dirty="0"/>
              <a:t>TEST SIZE: </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444751" y="3681662"/>
            <a:ext cx="2926079" cy="1519881"/>
          </a:xfrm>
        </p:spPr>
        <p:txBody>
          <a:bodyPr>
            <a:normAutofit/>
          </a:bodyPr>
          <a:lstStyle/>
          <a:p>
            <a:r>
              <a:rPr lang="en-US" sz="2400" dirty="0"/>
              <a:t>0.40</a:t>
            </a:r>
          </a:p>
          <a:p>
            <a:endParaRPr lang="en-US" dirty="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r>
              <a:rPr lang="en-US" dirty="0"/>
              <a:t>Independent variable</a:t>
            </a:r>
          </a:p>
          <a:p>
            <a:endParaRPr lang="en-US" dirty="0"/>
          </a:p>
          <a:p>
            <a:endParaRPr lang="en-US" sz="1100" dirty="0"/>
          </a:p>
          <a:p>
            <a:r>
              <a:rPr lang="en-US" dirty="0"/>
              <a:t>Dependent variable</a:t>
            </a:r>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818244" y="3527443"/>
            <a:ext cx="2615188" cy="422069"/>
          </a:xfrm>
        </p:spPr>
        <p:txBody>
          <a:bodyPr>
            <a:normAutofit/>
          </a:bodyPr>
          <a:lstStyle/>
          <a:p>
            <a:r>
              <a:rPr lang="en-US" b="1" dirty="0"/>
              <a:t>[SHELTER]</a:t>
            </a:r>
          </a:p>
          <a:p>
            <a:endParaRPr lang="en-US" b="1" dirty="0"/>
          </a:p>
          <a:p>
            <a:endParaRPr lang="en-US" dirty="0"/>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dirty="0"/>
              <a:t>R-squared value:</a:t>
            </a:r>
          </a:p>
        </p:txBody>
      </p:sp>
      <p:sp>
        <p:nvSpPr>
          <p:cNvPr id="14" name="Text Placeholder 11">
            <a:extLst>
              <a:ext uri="{FF2B5EF4-FFF2-40B4-BE49-F238E27FC236}">
                <a16:creationId xmlns:a16="http://schemas.microsoft.com/office/drawing/2014/main" id="{261E4E77-6586-19A5-3D1F-C6BDD05C5DFC}"/>
              </a:ext>
            </a:extLst>
          </p:cNvPr>
          <p:cNvSpPr txBox="1">
            <a:spLocks/>
          </p:cNvSpPr>
          <p:nvPr/>
        </p:nvSpPr>
        <p:spPr>
          <a:xfrm>
            <a:off x="8019288" y="3584448"/>
            <a:ext cx="2468880" cy="1559051"/>
          </a:xfrm>
          <a:prstGeom prst="rect">
            <a:avLst/>
          </a:prstGeom>
        </p:spPr>
        <p:txBody>
          <a:bodyPr vert="horz" lIns="91440" tIns="45720" rIns="91440" bIns="45720" rtlCol="0">
            <a:normAutofit/>
          </a:bodyPr>
          <a:lstStyle>
            <a:lvl1pPr marL="0" indent="0" algn="ctr" defTabSz="914400" rtl="0" eaLnBrk="1" latinLnBrk="0" hangingPunct="1">
              <a:lnSpc>
                <a:spcPts val="2200"/>
              </a:lnSpc>
              <a:spcBef>
                <a:spcPts val="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0.992</a:t>
            </a:r>
          </a:p>
          <a:p>
            <a:endParaRPr lang="en-US" sz="2400" dirty="0"/>
          </a:p>
          <a:p>
            <a:r>
              <a:rPr lang="en-US" dirty="0"/>
              <a:t>Indicated that variables were perfectly correlated</a:t>
            </a:r>
          </a:p>
          <a:p>
            <a:endParaRPr lang="en-US" dirty="0"/>
          </a:p>
          <a:p>
            <a:endParaRPr lang="en-US" dirty="0"/>
          </a:p>
        </p:txBody>
      </p:sp>
      <p:sp>
        <p:nvSpPr>
          <p:cNvPr id="15" name="Text Placeholder 11">
            <a:extLst>
              <a:ext uri="{FF2B5EF4-FFF2-40B4-BE49-F238E27FC236}">
                <a16:creationId xmlns:a16="http://schemas.microsoft.com/office/drawing/2014/main" id="{087F23AD-2D34-7712-F52F-8E5EFEDA9E70}"/>
              </a:ext>
            </a:extLst>
          </p:cNvPr>
          <p:cNvSpPr txBox="1">
            <a:spLocks/>
          </p:cNvSpPr>
          <p:nvPr/>
        </p:nvSpPr>
        <p:spPr>
          <a:xfrm>
            <a:off x="4891398" y="4526821"/>
            <a:ext cx="2468880" cy="422069"/>
          </a:xfrm>
          <a:prstGeom prst="rect">
            <a:avLst/>
          </a:prstGeom>
        </p:spPr>
        <p:txBody>
          <a:bodyPr vert="horz" lIns="91440" tIns="45720" rIns="91440" bIns="45720" rtlCol="0">
            <a:normAutofit/>
          </a:bodyPr>
          <a:lstStyle>
            <a:lvl1pPr marL="0" indent="0" algn="ctr" defTabSz="914400" rtl="0" eaLnBrk="1" latinLnBrk="0" hangingPunct="1">
              <a:lnSpc>
                <a:spcPts val="2200"/>
              </a:lnSpc>
              <a:spcBef>
                <a:spcPts val="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[CPI]</a:t>
            </a:r>
          </a:p>
          <a:p>
            <a:endParaRPr lang="en-US" dirty="0"/>
          </a:p>
          <a:p>
            <a:endParaRPr lang="en-US" dirty="0"/>
          </a:p>
        </p:txBody>
      </p:sp>
      <p:cxnSp>
        <p:nvCxnSpPr>
          <p:cNvPr id="4" name="Straight Connector 3">
            <a:extLst>
              <a:ext uri="{FF2B5EF4-FFF2-40B4-BE49-F238E27FC236}">
                <a16:creationId xmlns:a16="http://schemas.microsoft.com/office/drawing/2014/main" id="{084D3AE9-0A17-509A-8335-861C33E6C421}"/>
              </a:ext>
            </a:extLst>
          </p:cNvPr>
          <p:cNvCxnSpPr>
            <a:cxnSpLocks/>
          </p:cNvCxnSpPr>
          <p:nvPr/>
        </p:nvCxnSpPr>
        <p:spPr>
          <a:xfrm>
            <a:off x="4776539" y="4015721"/>
            <a:ext cx="2656893"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Video 5">
            <a:hlinkClick r:id="" action="ppaction://media"/>
            <a:extLst>
              <a:ext uri="{FF2B5EF4-FFF2-40B4-BE49-F238E27FC236}">
                <a16:creationId xmlns:a16="http://schemas.microsoft.com/office/drawing/2014/main" id="{1B8822F0-66BE-34C2-2363-D745B13EA80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478639" y="6322979"/>
            <a:ext cx="713360" cy="535020"/>
          </a:xfrm>
          <a:prstGeom prst="rect">
            <a:avLst/>
          </a:prstGeom>
        </p:spPr>
      </p:pic>
    </p:spTree>
    <p:extLst>
      <p:ext uri="{BB962C8B-B14F-4D97-AF65-F5344CB8AC3E}">
        <p14:creationId xmlns:p14="http://schemas.microsoft.com/office/powerpoint/2010/main" val="3017078256"/>
      </p:ext>
    </p:extLst>
  </p:cSld>
  <p:clrMapOvr>
    <a:masterClrMapping/>
  </p:clrMapOvr>
  <mc:AlternateContent xmlns:mc="http://schemas.openxmlformats.org/markup-compatibility/2006">
    <mc:Choice xmlns:p14="http://schemas.microsoft.com/office/powerpoint/2010/main" Requires="p14">
      <p:transition spd="slow" p14:dur="2000" advTm="16653"/>
    </mc:Choice>
    <mc:Fallback>
      <p:transition spd="slow" advTm="16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MODEL #2</a:t>
            </a:r>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dirty="0"/>
              <a:t>TEST SIZE: </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444751" y="3681662"/>
            <a:ext cx="2926079" cy="1519881"/>
          </a:xfrm>
        </p:spPr>
        <p:txBody>
          <a:bodyPr>
            <a:normAutofit/>
          </a:bodyPr>
          <a:lstStyle/>
          <a:p>
            <a:r>
              <a:rPr lang="en-US" sz="2400" dirty="0"/>
              <a:t>0.40</a:t>
            </a:r>
          </a:p>
          <a:p>
            <a:endParaRPr lang="en-US" dirty="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r>
              <a:rPr lang="en-US" dirty="0"/>
              <a:t>Independent variable</a:t>
            </a:r>
          </a:p>
          <a:p>
            <a:endParaRPr lang="en-US" dirty="0"/>
          </a:p>
          <a:p>
            <a:endParaRPr lang="en-US" sz="1100" dirty="0"/>
          </a:p>
          <a:p>
            <a:r>
              <a:rPr lang="en-US" dirty="0"/>
              <a:t>Dependent variable</a:t>
            </a:r>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818244" y="3527443"/>
            <a:ext cx="2615188" cy="422069"/>
          </a:xfrm>
        </p:spPr>
        <p:txBody>
          <a:bodyPr>
            <a:normAutofit/>
          </a:bodyPr>
          <a:lstStyle/>
          <a:p>
            <a:r>
              <a:rPr lang="en-US" b="1" dirty="0"/>
              <a:t>[FOOD]</a:t>
            </a:r>
          </a:p>
          <a:p>
            <a:endParaRPr lang="en-US" dirty="0"/>
          </a:p>
          <a:p>
            <a:endParaRPr lang="en-US" dirty="0"/>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dirty="0"/>
              <a:t>R-squared value:</a:t>
            </a:r>
          </a:p>
        </p:txBody>
      </p:sp>
      <p:sp>
        <p:nvSpPr>
          <p:cNvPr id="14" name="Text Placeholder 11">
            <a:extLst>
              <a:ext uri="{FF2B5EF4-FFF2-40B4-BE49-F238E27FC236}">
                <a16:creationId xmlns:a16="http://schemas.microsoft.com/office/drawing/2014/main" id="{261E4E77-6586-19A5-3D1F-C6BDD05C5DFC}"/>
              </a:ext>
            </a:extLst>
          </p:cNvPr>
          <p:cNvSpPr txBox="1">
            <a:spLocks/>
          </p:cNvSpPr>
          <p:nvPr/>
        </p:nvSpPr>
        <p:spPr>
          <a:xfrm>
            <a:off x="8019288" y="3584448"/>
            <a:ext cx="2468880" cy="1559051"/>
          </a:xfrm>
          <a:prstGeom prst="rect">
            <a:avLst/>
          </a:prstGeom>
        </p:spPr>
        <p:txBody>
          <a:bodyPr vert="horz" lIns="91440" tIns="45720" rIns="91440" bIns="45720" rtlCol="0">
            <a:normAutofit/>
          </a:bodyPr>
          <a:lstStyle>
            <a:lvl1pPr marL="0" indent="0" algn="ctr" defTabSz="914400" rtl="0" eaLnBrk="1" latinLnBrk="0" hangingPunct="1">
              <a:lnSpc>
                <a:spcPts val="2200"/>
              </a:lnSpc>
              <a:spcBef>
                <a:spcPts val="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0.995</a:t>
            </a:r>
          </a:p>
          <a:p>
            <a:endParaRPr lang="en-US" sz="2400" dirty="0"/>
          </a:p>
          <a:p>
            <a:r>
              <a:rPr lang="en-US" dirty="0"/>
              <a:t>Indicated that variables were perfectly correlated</a:t>
            </a:r>
          </a:p>
          <a:p>
            <a:endParaRPr lang="en-US" dirty="0"/>
          </a:p>
          <a:p>
            <a:endParaRPr lang="en-US" dirty="0"/>
          </a:p>
        </p:txBody>
      </p:sp>
      <p:sp>
        <p:nvSpPr>
          <p:cNvPr id="15" name="Text Placeholder 11">
            <a:extLst>
              <a:ext uri="{FF2B5EF4-FFF2-40B4-BE49-F238E27FC236}">
                <a16:creationId xmlns:a16="http://schemas.microsoft.com/office/drawing/2014/main" id="{087F23AD-2D34-7712-F52F-8E5EFEDA9E70}"/>
              </a:ext>
            </a:extLst>
          </p:cNvPr>
          <p:cNvSpPr txBox="1">
            <a:spLocks/>
          </p:cNvSpPr>
          <p:nvPr/>
        </p:nvSpPr>
        <p:spPr>
          <a:xfrm>
            <a:off x="4891398" y="4526821"/>
            <a:ext cx="2468880" cy="422069"/>
          </a:xfrm>
          <a:prstGeom prst="rect">
            <a:avLst/>
          </a:prstGeom>
        </p:spPr>
        <p:txBody>
          <a:bodyPr vert="horz" lIns="91440" tIns="45720" rIns="91440" bIns="45720" rtlCol="0">
            <a:normAutofit/>
          </a:bodyPr>
          <a:lstStyle>
            <a:lvl1pPr marL="0" indent="0" algn="ctr" defTabSz="914400" rtl="0" eaLnBrk="1" latinLnBrk="0" hangingPunct="1">
              <a:lnSpc>
                <a:spcPts val="2200"/>
              </a:lnSpc>
              <a:spcBef>
                <a:spcPts val="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[CPI]</a:t>
            </a:r>
          </a:p>
          <a:p>
            <a:endParaRPr lang="en-US" dirty="0"/>
          </a:p>
          <a:p>
            <a:endParaRPr lang="en-US" dirty="0"/>
          </a:p>
        </p:txBody>
      </p:sp>
      <p:cxnSp>
        <p:nvCxnSpPr>
          <p:cNvPr id="4" name="Straight Connector 3">
            <a:extLst>
              <a:ext uri="{FF2B5EF4-FFF2-40B4-BE49-F238E27FC236}">
                <a16:creationId xmlns:a16="http://schemas.microsoft.com/office/drawing/2014/main" id="{084D3AE9-0A17-509A-8335-861C33E6C421}"/>
              </a:ext>
            </a:extLst>
          </p:cNvPr>
          <p:cNvCxnSpPr>
            <a:cxnSpLocks/>
          </p:cNvCxnSpPr>
          <p:nvPr/>
        </p:nvCxnSpPr>
        <p:spPr>
          <a:xfrm>
            <a:off x="4776539" y="4015721"/>
            <a:ext cx="2656893"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Video 2">
            <a:hlinkClick r:id="" action="ppaction://media"/>
            <a:extLst>
              <a:ext uri="{FF2B5EF4-FFF2-40B4-BE49-F238E27FC236}">
                <a16:creationId xmlns:a16="http://schemas.microsoft.com/office/drawing/2014/main" id="{EEC18BE4-48F2-1B80-B0A1-6861CB25F66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439728" y="6293796"/>
            <a:ext cx="752271" cy="564203"/>
          </a:xfrm>
          <a:prstGeom prst="rect">
            <a:avLst/>
          </a:prstGeom>
        </p:spPr>
      </p:pic>
    </p:spTree>
    <p:extLst>
      <p:ext uri="{BB962C8B-B14F-4D97-AF65-F5344CB8AC3E}">
        <p14:creationId xmlns:p14="http://schemas.microsoft.com/office/powerpoint/2010/main" val="4271482833"/>
      </p:ext>
    </p:extLst>
  </p:cSld>
  <p:clrMapOvr>
    <a:masterClrMapping/>
  </p:clrMapOvr>
  <mc:AlternateContent xmlns:mc="http://schemas.openxmlformats.org/markup-compatibility/2006">
    <mc:Choice xmlns:p14="http://schemas.microsoft.com/office/powerpoint/2010/main" Requires="p14">
      <p:transition spd="slow" p14:dur="2000" advTm="14922"/>
    </mc:Choice>
    <mc:Fallback>
      <p:transition spd="slow" advTm="14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MODEL #3</a:t>
            </a:r>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dirty="0"/>
              <a:t>TEST SIZE: </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444751" y="3681662"/>
            <a:ext cx="2926079" cy="1519881"/>
          </a:xfrm>
        </p:spPr>
        <p:txBody>
          <a:bodyPr>
            <a:normAutofit/>
          </a:bodyPr>
          <a:lstStyle/>
          <a:p>
            <a:r>
              <a:rPr lang="en-US" sz="2400" dirty="0"/>
              <a:t>0.40</a:t>
            </a:r>
          </a:p>
          <a:p>
            <a:endParaRPr lang="en-US" dirty="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r>
              <a:rPr lang="en-US" dirty="0"/>
              <a:t>Independent </a:t>
            </a:r>
            <a:r>
              <a:rPr lang="en-US" dirty="0" err="1"/>
              <a:t>variableS</a:t>
            </a:r>
            <a:endParaRPr lang="en-US" dirty="0"/>
          </a:p>
          <a:p>
            <a:endParaRPr lang="en-US" dirty="0"/>
          </a:p>
          <a:p>
            <a:endParaRPr lang="en-US" sz="1100" dirty="0"/>
          </a:p>
          <a:p>
            <a:r>
              <a:rPr lang="en-US" dirty="0"/>
              <a:t>Dependent variable</a:t>
            </a:r>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752474" y="3816207"/>
            <a:ext cx="2680958" cy="422069"/>
          </a:xfrm>
        </p:spPr>
        <p:txBody>
          <a:bodyPr>
            <a:normAutofit/>
          </a:bodyPr>
          <a:lstStyle/>
          <a:p>
            <a:r>
              <a:rPr lang="en-US" b="1" dirty="0"/>
              <a:t>[MEDICAL_CARE] &amp; [FOOD]</a:t>
            </a:r>
          </a:p>
          <a:p>
            <a:endParaRPr lang="en-US" b="1" dirty="0"/>
          </a:p>
          <a:p>
            <a:endParaRPr lang="en-US" dirty="0"/>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dirty="0"/>
              <a:t>R-squared value:</a:t>
            </a:r>
          </a:p>
        </p:txBody>
      </p:sp>
      <p:sp>
        <p:nvSpPr>
          <p:cNvPr id="14" name="Text Placeholder 11">
            <a:extLst>
              <a:ext uri="{FF2B5EF4-FFF2-40B4-BE49-F238E27FC236}">
                <a16:creationId xmlns:a16="http://schemas.microsoft.com/office/drawing/2014/main" id="{261E4E77-6586-19A5-3D1F-C6BDD05C5DFC}"/>
              </a:ext>
            </a:extLst>
          </p:cNvPr>
          <p:cNvSpPr txBox="1">
            <a:spLocks/>
          </p:cNvSpPr>
          <p:nvPr/>
        </p:nvSpPr>
        <p:spPr>
          <a:xfrm>
            <a:off x="8019288" y="3584448"/>
            <a:ext cx="2468880" cy="1559051"/>
          </a:xfrm>
          <a:prstGeom prst="rect">
            <a:avLst/>
          </a:prstGeom>
        </p:spPr>
        <p:txBody>
          <a:bodyPr vert="horz" lIns="91440" tIns="45720" rIns="91440" bIns="45720" rtlCol="0">
            <a:normAutofit/>
          </a:bodyPr>
          <a:lstStyle>
            <a:lvl1pPr marL="0" indent="0" algn="ctr" defTabSz="914400" rtl="0" eaLnBrk="1" latinLnBrk="0" hangingPunct="1">
              <a:lnSpc>
                <a:spcPts val="2200"/>
              </a:lnSpc>
              <a:spcBef>
                <a:spcPts val="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0.995</a:t>
            </a:r>
          </a:p>
          <a:p>
            <a:endParaRPr lang="en-US" sz="2400" dirty="0"/>
          </a:p>
          <a:p>
            <a:r>
              <a:rPr lang="en-US" dirty="0"/>
              <a:t>Multicollinearity was present in results</a:t>
            </a:r>
          </a:p>
          <a:p>
            <a:endParaRPr lang="en-US" dirty="0"/>
          </a:p>
          <a:p>
            <a:endParaRPr lang="en-US" dirty="0"/>
          </a:p>
        </p:txBody>
      </p:sp>
      <p:sp>
        <p:nvSpPr>
          <p:cNvPr id="15" name="Text Placeholder 11">
            <a:extLst>
              <a:ext uri="{FF2B5EF4-FFF2-40B4-BE49-F238E27FC236}">
                <a16:creationId xmlns:a16="http://schemas.microsoft.com/office/drawing/2014/main" id="{087F23AD-2D34-7712-F52F-8E5EFEDA9E70}"/>
              </a:ext>
            </a:extLst>
          </p:cNvPr>
          <p:cNvSpPr txBox="1">
            <a:spLocks/>
          </p:cNvSpPr>
          <p:nvPr/>
        </p:nvSpPr>
        <p:spPr>
          <a:xfrm>
            <a:off x="4891398" y="4767461"/>
            <a:ext cx="2468880" cy="422069"/>
          </a:xfrm>
          <a:prstGeom prst="rect">
            <a:avLst/>
          </a:prstGeom>
        </p:spPr>
        <p:txBody>
          <a:bodyPr vert="horz" lIns="91440" tIns="45720" rIns="91440" bIns="45720" rtlCol="0">
            <a:normAutofit/>
          </a:bodyPr>
          <a:lstStyle>
            <a:lvl1pPr marL="0" indent="0" algn="ctr" defTabSz="914400" rtl="0" eaLnBrk="1" latinLnBrk="0" hangingPunct="1">
              <a:lnSpc>
                <a:spcPts val="2200"/>
              </a:lnSpc>
              <a:spcBef>
                <a:spcPts val="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[CPI]</a:t>
            </a:r>
          </a:p>
          <a:p>
            <a:endParaRPr lang="en-US" dirty="0"/>
          </a:p>
          <a:p>
            <a:endParaRPr lang="en-US" dirty="0"/>
          </a:p>
        </p:txBody>
      </p:sp>
      <p:cxnSp>
        <p:nvCxnSpPr>
          <p:cNvPr id="4" name="Straight Connector 3">
            <a:extLst>
              <a:ext uri="{FF2B5EF4-FFF2-40B4-BE49-F238E27FC236}">
                <a16:creationId xmlns:a16="http://schemas.microsoft.com/office/drawing/2014/main" id="{084D3AE9-0A17-509A-8335-861C33E6C421}"/>
              </a:ext>
            </a:extLst>
          </p:cNvPr>
          <p:cNvCxnSpPr>
            <a:cxnSpLocks/>
          </p:cNvCxnSpPr>
          <p:nvPr/>
        </p:nvCxnSpPr>
        <p:spPr>
          <a:xfrm>
            <a:off x="4776539" y="4232294"/>
            <a:ext cx="2656893"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Video 2">
            <a:hlinkClick r:id="" action="ppaction://media"/>
            <a:extLst>
              <a:ext uri="{FF2B5EF4-FFF2-40B4-BE49-F238E27FC236}">
                <a16:creationId xmlns:a16="http://schemas.microsoft.com/office/drawing/2014/main" id="{26C2F03D-8C8D-B6E3-B1DE-D3104507E02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374875" y="6245156"/>
            <a:ext cx="817124" cy="612843"/>
          </a:xfrm>
          <a:prstGeom prst="rect">
            <a:avLst/>
          </a:prstGeom>
        </p:spPr>
      </p:pic>
    </p:spTree>
    <p:extLst>
      <p:ext uri="{BB962C8B-B14F-4D97-AF65-F5344CB8AC3E}">
        <p14:creationId xmlns:p14="http://schemas.microsoft.com/office/powerpoint/2010/main" val="3744316044"/>
      </p:ext>
    </p:extLst>
  </p:cSld>
  <p:clrMapOvr>
    <a:masterClrMapping/>
  </p:clrMapOvr>
  <mc:AlternateContent xmlns:mc="http://schemas.openxmlformats.org/markup-compatibility/2006">
    <mc:Choice xmlns:p14="http://schemas.microsoft.com/office/powerpoint/2010/main" Requires="p14">
      <p:transition spd="slow" p14:dur="2000" advTm="25944"/>
    </mc:Choice>
    <mc:Fallback>
      <p:transition spd="slow" advTm="25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dirty="0"/>
              <a:t>PROBLEM</a:t>
            </a:r>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3"/>
            <a:ext cx="10026650" cy="4754562"/>
          </a:xfrm>
        </p:spPr>
        <p:txBody>
          <a:bodyPr/>
          <a:lstStyle/>
          <a:p>
            <a:r>
              <a:rPr lang="en-US" sz="2800" dirty="0"/>
              <a:t>FEBRUARY 2022</a:t>
            </a:r>
          </a:p>
        </p:txBody>
      </p:sp>
      <p:sp>
        <p:nvSpPr>
          <p:cNvPr id="44" name="Text Placeholder 43">
            <a:extLst>
              <a:ext uri="{FF2B5EF4-FFF2-40B4-BE49-F238E27FC236}">
                <a16:creationId xmlns:a16="http://schemas.microsoft.com/office/drawing/2014/main" id="{980B2038-1B53-491E-BC2F-148E99EFDBB8}"/>
              </a:ext>
            </a:extLst>
          </p:cNvPr>
          <p:cNvSpPr>
            <a:spLocks noGrp="1"/>
          </p:cNvSpPr>
          <p:nvPr>
            <p:ph type="body" sz="quarter" idx="15"/>
          </p:nvPr>
        </p:nvSpPr>
        <p:spPr>
          <a:xfrm>
            <a:off x="914274" y="2336926"/>
            <a:ext cx="9112376" cy="914400"/>
          </a:xfrm>
        </p:spPr>
        <p:txBody>
          <a:bodyPr>
            <a:normAutofit/>
          </a:bodyPr>
          <a:lstStyle/>
          <a:p>
            <a:r>
              <a:rPr lang="en-US" sz="2000" dirty="0"/>
              <a:t>Consumer Price Index (CPI) reached 7.9% from February 2021</a:t>
            </a:r>
          </a:p>
          <a:p>
            <a:pPr marL="342900" indent="-342900">
              <a:buFont typeface="Arial" panose="020B0604020202020204" pitchFamily="34" charset="0"/>
              <a:buChar char="•"/>
            </a:pPr>
            <a:r>
              <a:rPr lang="en-US" sz="2000" dirty="0"/>
              <a:t>Highest % in U.S. since January 1982</a:t>
            </a:r>
          </a:p>
        </p:txBody>
      </p:sp>
      <p:sp>
        <p:nvSpPr>
          <p:cNvPr id="45" name="Text Placeholder 44">
            <a:extLst>
              <a:ext uri="{FF2B5EF4-FFF2-40B4-BE49-F238E27FC236}">
                <a16:creationId xmlns:a16="http://schemas.microsoft.com/office/drawing/2014/main" id="{F970A788-9414-4536-9C00-F0C8714580AB}"/>
              </a:ext>
            </a:extLst>
          </p:cNvPr>
          <p:cNvSpPr>
            <a:spLocks noGrp="1"/>
          </p:cNvSpPr>
          <p:nvPr>
            <p:ph type="body" sz="quarter" idx="16"/>
          </p:nvPr>
        </p:nvSpPr>
        <p:spPr>
          <a:xfrm>
            <a:off x="914525" y="3218688"/>
            <a:ext cx="3886200" cy="320040"/>
          </a:xfrm>
        </p:spPr>
        <p:txBody>
          <a:bodyPr/>
          <a:lstStyle/>
          <a:p>
            <a:r>
              <a:rPr lang="en-US" sz="2800" dirty="0"/>
              <a:t>INFLATION</a:t>
            </a:r>
          </a:p>
        </p:txBody>
      </p:sp>
      <p:sp>
        <p:nvSpPr>
          <p:cNvPr id="46" name="Text Placeholder 45">
            <a:extLst>
              <a:ext uri="{FF2B5EF4-FFF2-40B4-BE49-F238E27FC236}">
                <a16:creationId xmlns:a16="http://schemas.microsoft.com/office/drawing/2014/main" id="{F845A907-CC82-47DD-86EC-58C44C2EA61D}"/>
              </a:ext>
            </a:extLst>
          </p:cNvPr>
          <p:cNvSpPr>
            <a:spLocks noGrp="1"/>
          </p:cNvSpPr>
          <p:nvPr>
            <p:ph type="body" sz="quarter" idx="17"/>
          </p:nvPr>
        </p:nvSpPr>
        <p:spPr>
          <a:xfrm>
            <a:off x="914399" y="3609027"/>
            <a:ext cx="6863256" cy="591291"/>
          </a:xfrm>
        </p:spPr>
        <p:txBody>
          <a:bodyPr>
            <a:noAutofit/>
          </a:bodyPr>
          <a:lstStyle/>
          <a:p>
            <a:r>
              <a:rPr lang="en-US" sz="2000" dirty="0"/>
              <a:t>Rising costs of good and services continues to increase</a:t>
            </a:r>
          </a:p>
          <a:p>
            <a:pPr marL="342900" indent="-342900">
              <a:buFont typeface="Arial" panose="020B0604020202020204" pitchFamily="34" charset="0"/>
              <a:buChar char="•"/>
            </a:pPr>
            <a:r>
              <a:rPr lang="en-US" sz="2000" dirty="0"/>
              <a:t>Why?</a:t>
            </a:r>
          </a:p>
        </p:txBody>
      </p:sp>
      <p:sp>
        <p:nvSpPr>
          <p:cNvPr id="16" name="Text Placeholder 15">
            <a:extLst>
              <a:ext uri="{FF2B5EF4-FFF2-40B4-BE49-F238E27FC236}">
                <a16:creationId xmlns:a16="http://schemas.microsoft.com/office/drawing/2014/main" id="{DEF3428C-82C8-426A-8AA5-06D41239356C}"/>
              </a:ext>
            </a:extLst>
          </p:cNvPr>
          <p:cNvSpPr>
            <a:spLocks noGrp="1"/>
          </p:cNvSpPr>
          <p:nvPr>
            <p:ph type="body" sz="quarter" idx="22"/>
          </p:nvPr>
        </p:nvSpPr>
        <p:spPr>
          <a:xfrm>
            <a:off x="914525" y="4541000"/>
            <a:ext cx="3886200" cy="320040"/>
          </a:xfrm>
        </p:spPr>
        <p:txBody>
          <a:bodyPr/>
          <a:lstStyle/>
          <a:p>
            <a:r>
              <a:rPr lang="en-US" sz="2800" dirty="0"/>
              <a:t>BUSINESS</a:t>
            </a:r>
            <a:r>
              <a:rPr lang="en-US" dirty="0"/>
              <a:t> </a:t>
            </a:r>
            <a:r>
              <a:rPr lang="en-US" sz="2800" dirty="0"/>
              <a:t>PROBLEM</a:t>
            </a:r>
          </a:p>
        </p:txBody>
      </p:sp>
      <p:sp>
        <p:nvSpPr>
          <p:cNvPr id="17" name="Text Placeholder 16">
            <a:extLst>
              <a:ext uri="{FF2B5EF4-FFF2-40B4-BE49-F238E27FC236}">
                <a16:creationId xmlns:a16="http://schemas.microsoft.com/office/drawing/2014/main" id="{8B178A14-FF95-463C-89E7-D71BB431EA6A}"/>
              </a:ext>
            </a:extLst>
          </p:cNvPr>
          <p:cNvSpPr>
            <a:spLocks noGrp="1"/>
          </p:cNvSpPr>
          <p:nvPr>
            <p:ph type="body" sz="quarter" idx="23"/>
          </p:nvPr>
        </p:nvSpPr>
        <p:spPr>
          <a:xfrm>
            <a:off x="914398" y="4973379"/>
            <a:ext cx="7609492" cy="737604"/>
          </a:xfrm>
        </p:spPr>
        <p:txBody>
          <a:bodyPr>
            <a:normAutofit fontScale="55000" lnSpcReduction="20000"/>
          </a:bodyPr>
          <a:lstStyle/>
          <a:p>
            <a:r>
              <a:rPr lang="en-US" sz="3600" dirty="0"/>
              <a:t>Predict the features which attributed to the latest CPI measure</a:t>
            </a:r>
          </a:p>
          <a:p>
            <a:pPr marL="342900" indent="-342900">
              <a:buFont typeface="Arial" panose="020B0604020202020204" pitchFamily="34" charset="0"/>
              <a:buChar char="•"/>
            </a:pPr>
            <a:r>
              <a:rPr lang="en-US" sz="3600" dirty="0"/>
              <a:t>Linear Regression used for modeling</a:t>
            </a:r>
          </a:p>
          <a:p>
            <a:endParaRPr lang="en-US" dirty="0"/>
          </a:p>
        </p:txBody>
      </p:sp>
      <p:pic>
        <p:nvPicPr>
          <p:cNvPr id="7" name="Video 6">
            <a:hlinkClick r:id="" action="ppaction://media"/>
            <a:extLst>
              <a:ext uri="{FF2B5EF4-FFF2-40B4-BE49-F238E27FC236}">
                <a16:creationId xmlns:a16="http://schemas.microsoft.com/office/drawing/2014/main" id="{FDE98A1B-B266-AEF4-9DF8-D563E20AE1D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0457234" y="5556926"/>
            <a:ext cx="1734765" cy="1301074"/>
          </a:xfrm>
          <a:prstGeom prst="rect">
            <a:avLst/>
          </a:prstGeom>
        </p:spPr>
      </p:pic>
    </p:spTree>
    <p:extLst>
      <p:ext uri="{BB962C8B-B14F-4D97-AF65-F5344CB8AC3E}">
        <p14:creationId xmlns:p14="http://schemas.microsoft.com/office/powerpoint/2010/main" val="323836270"/>
      </p:ext>
    </p:extLst>
  </p:cSld>
  <p:clrMapOvr>
    <a:masterClrMapping/>
  </p:clrMapOvr>
  <mc:AlternateContent xmlns:mc="http://schemas.openxmlformats.org/markup-compatibility/2006">
    <mc:Choice xmlns:p14="http://schemas.microsoft.com/office/powerpoint/2010/main" Requires="p14">
      <p:transition spd="slow" p14:dur="2000" advTm="36143"/>
    </mc:Choice>
    <mc:Fallback>
      <p:transition spd="slow" advTm="36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MODEL #4</a:t>
            </a:r>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dirty="0"/>
              <a:t>TEST SIZE: </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444751" y="3681662"/>
            <a:ext cx="2926079" cy="1519881"/>
          </a:xfrm>
        </p:spPr>
        <p:txBody>
          <a:bodyPr>
            <a:normAutofit/>
          </a:bodyPr>
          <a:lstStyle/>
          <a:p>
            <a:r>
              <a:rPr lang="en-US" sz="2400" dirty="0"/>
              <a:t>0.40</a:t>
            </a:r>
          </a:p>
          <a:p>
            <a:endParaRPr lang="en-US" dirty="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r>
              <a:rPr lang="en-US" dirty="0"/>
              <a:t>Independent variable</a:t>
            </a:r>
          </a:p>
          <a:p>
            <a:endParaRPr lang="en-US" dirty="0"/>
          </a:p>
          <a:p>
            <a:endParaRPr lang="en-US" sz="1100" dirty="0"/>
          </a:p>
          <a:p>
            <a:r>
              <a:rPr lang="en-US" dirty="0"/>
              <a:t>Dependent variable</a:t>
            </a:r>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764506" y="3485369"/>
            <a:ext cx="2680958" cy="422069"/>
          </a:xfrm>
        </p:spPr>
        <p:txBody>
          <a:bodyPr>
            <a:normAutofit/>
          </a:bodyPr>
          <a:lstStyle/>
          <a:p>
            <a:r>
              <a:rPr lang="en-US" b="1" dirty="0"/>
              <a:t>[GAS_IDX]</a:t>
            </a:r>
          </a:p>
          <a:p>
            <a:endParaRPr lang="en-US" dirty="0"/>
          </a:p>
          <a:p>
            <a:endParaRPr lang="en-US" dirty="0"/>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dirty="0"/>
              <a:t>R-squared value:</a:t>
            </a:r>
          </a:p>
        </p:txBody>
      </p:sp>
      <p:sp>
        <p:nvSpPr>
          <p:cNvPr id="14" name="Text Placeholder 11">
            <a:extLst>
              <a:ext uri="{FF2B5EF4-FFF2-40B4-BE49-F238E27FC236}">
                <a16:creationId xmlns:a16="http://schemas.microsoft.com/office/drawing/2014/main" id="{261E4E77-6586-19A5-3D1F-C6BDD05C5DFC}"/>
              </a:ext>
            </a:extLst>
          </p:cNvPr>
          <p:cNvSpPr txBox="1">
            <a:spLocks/>
          </p:cNvSpPr>
          <p:nvPr/>
        </p:nvSpPr>
        <p:spPr>
          <a:xfrm>
            <a:off x="8019288" y="3584448"/>
            <a:ext cx="2468880" cy="1559051"/>
          </a:xfrm>
          <a:prstGeom prst="rect">
            <a:avLst/>
          </a:prstGeom>
        </p:spPr>
        <p:txBody>
          <a:bodyPr vert="horz" lIns="91440" tIns="45720" rIns="91440" bIns="45720" rtlCol="0">
            <a:normAutofit/>
          </a:bodyPr>
          <a:lstStyle>
            <a:lvl1pPr marL="0" indent="0" algn="ctr" defTabSz="914400" rtl="0" eaLnBrk="1" latinLnBrk="0" hangingPunct="1">
              <a:lnSpc>
                <a:spcPts val="2200"/>
              </a:lnSpc>
              <a:spcBef>
                <a:spcPts val="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0.679</a:t>
            </a:r>
          </a:p>
          <a:p>
            <a:endParaRPr lang="en-US" sz="2400" dirty="0"/>
          </a:p>
          <a:p>
            <a:r>
              <a:rPr lang="en-US" dirty="0"/>
              <a:t>Lowest value of all models</a:t>
            </a:r>
          </a:p>
          <a:p>
            <a:r>
              <a:rPr lang="en-US" dirty="0"/>
              <a:t>Not a good predictor of CPI</a:t>
            </a:r>
          </a:p>
          <a:p>
            <a:endParaRPr lang="en-US" dirty="0"/>
          </a:p>
          <a:p>
            <a:endParaRPr lang="en-US" dirty="0"/>
          </a:p>
        </p:txBody>
      </p:sp>
      <p:sp>
        <p:nvSpPr>
          <p:cNvPr id="15" name="Text Placeholder 11">
            <a:extLst>
              <a:ext uri="{FF2B5EF4-FFF2-40B4-BE49-F238E27FC236}">
                <a16:creationId xmlns:a16="http://schemas.microsoft.com/office/drawing/2014/main" id="{087F23AD-2D34-7712-F52F-8E5EFEDA9E70}"/>
              </a:ext>
            </a:extLst>
          </p:cNvPr>
          <p:cNvSpPr txBox="1">
            <a:spLocks/>
          </p:cNvSpPr>
          <p:nvPr/>
        </p:nvSpPr>
        <p:spPr>
          <a:xfrm>
            <a:off x="4891398" y="4538858"/>
            <a:ext cx="2468880" cy="422069"/>
          </a:xfrm>
          <a:prstGeom prst="rect">
            <a:avLst/>
          </a:prstGeom>
        </p:spPr>
        <p:txBody>
          <a:bodyPr vert="horz" lIns="91440" tIns="45720" rIns="91440" bIns="45720" rtlCol="0">
            <a:normAutofit/>
          </a:bodyPr>
          <a:lstStyle>
            <a:lvl1pPr marL="0" indent="0" algn="ctr" defTabSz="914400" rtl="0" eaLnBrk="1" latinLnBrk="0" hangingPunct="1">
              <a:lnSpc>
                <a:spcPts val="2200"/>
              </a:lnSpc>
              <a:spcBef>
                <a:spcPts val="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[CPI]</a:t>
            </a:r>
          </a:p>
          <a:p>
            <a:endParaRPr lang="en-US" dirty="0"/>
          </a:p>
          <a:p>
            <a:endParaRPr lang="en-US" dirty="0"/>
          </a:p>
        </p:txBody>
      </p:sp>
      <p:cxnSp>
        <p:nvCxnSpPr>
          <p:cNvPr id="4" name="Straight Connector 3">
            <a:extLst>
              <a:ext uri="{FF2B5EF4-FFF2-40B4-BE49-F238E27FC236}">
                <a16:creationId xmlns:a16="http://schemas.microsoft.com/office/drawing/2014/main" id="{084D3AE9-0A17-509A-8335-861C33E6C421}"/>
              </a:ext>
            </a:extLst>
          </p:cNvPr>
          <p:cNvCxnSpPr>
            <a:cxnSpLocks/>
          </p:cNvCxnSpPr>
          <p:nvPr/>
        </p:nvCxnSpPr>
        <p:spPr>
          <a:xfrm>
            <a:off x="4776539" y="3991657"/>
            <a:ext cx="2656893"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Video 2">
            <a:hlinkClick r:id="" action="ppaction://media"/>
            <a:extLst>
              <a:ext uri="{FF2B5EF4-FFF2-40B4-BE49-F238E27FC236}">
                <a16:creationId xmlns:a16="http://schemas.microsoft.com/office/drawing/2014/main" id="{E7B8AD61-C01C-F3E5-4B2A-4A3B0DD61B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353800" y="6229350"/>
            <a:ext cx="838199" cy="628650"/>
          </a:xfrm>
          <a:prstGeom prst="rect">
            <a:avLst/>
          </a:prstGeom>
        </p:spPr>
      </p:pic>
    </p:spTree>
    <p:extLst>
      <p:ext uri="{BB962C8B-B14F-4D97-AF65-F5344CB8AC3E}">
        <p14:creationId xmlns:p14="http://schemas.microsoft.com/office/powerpoint/2010/main" val="903634192"/>
      </p:ext>
    </p:extLst>
  </p:cSld>
  <p:clrMapOvr>
    <a:masterClrMapping/>
  </p:clrMapOvr>
  <mc:AlternateContent xmlns:mc="http://schemas.openxmlformats.org/markup-compatibility/2006">
    <mc:Choice xmlns:p14="http://schemas.microsoft.com/office/powerpoint/2010/main" Requires="p14">
      <p:transition spd="slow" p14:dur="2000" advTm="19816"/>
    </mc:Choice>
    <mc:Fallback>
      <p:transition spd="slow" advTm="19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MODEL #5</a:t>
            </a:r>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dirty="0"/>
              <a:t>TEST SIZE: </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444751" y="3681662"/>
            <a:ext cx="2926079" cy="1519881"/>
          </a:xfrm>
        </p:spPr>
        <p:txBody>
          <a:bodyPr>
            <a:normAutofit/>
          </a:bodyPr>
          <a:lstStyle/>
          <a:p>
            <a:r>
              <a:rPr lang="en-US" sz="2400" dirty="0"/>
              <a:t>0.30</a:t>
            </a:r>
          </a:p>
          <a:p>
            <a:endParaRPr lang="en-US" dirty="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endParaRPr lang="en-US" dirty="0"/>
          </a:p>
          <a:p>
            <a:endParaRPr lang="en-US" sz="1100" dirty="0"/>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634485" y="3080084"/>
            <a:ext cx="2926080" cy="2121459"/>
          </a:xfrm>
        </p:spPr>
        <p:txBody>
          <a:bodyPr>
            <a:normAutofit fontScale="25000" lnSpcReduction="20000"/>
          </a:bodyPr>
          <a:lstStyle/>
          <a:p>
            <a:r>
              <a:rPr lang="en-US" sz="4800" b="1" dirty="0"/>
              <a:t>[ELECTRICITY],  [FOOD], [SHELTER] ,</a:t>
            </a:r>
          </a:p>
          <a:p>
            <a:r>
              <a:rPr lang="en-US" sz="4800" b="1" dirty="0"/>
              <a:t>[TRANSPORTATION],</a:t>
            </a:r>
          </a:p>
          <a:p>
            <a:r>
              <a:rPr lang="en-US" sz="4800" b="1" dirty="0"/>
              <a:t>[MEDICAL_CARE], [CRUDE_OIL_IDX], [CCI_IDX] ,</a:t>
            </a:r>
          </a:p>
          <a:p>
            <a:r>
              <a:rPr lang="en-US" sz="4800" b="1" dirty="0"/>
              <a:t>[UNEMPLOYMENT_RATE_IDX], [GAS_IDX], [EMPLOYMENT_POP_RATIO_IDX]</a:t>
            </a:r>
          </a:p>
          <a:p>
            <a:endParaRPr lang="en-US" b="1" dirty="0"/>
          </a:p>
          <a:p>
            <a:endParaRPr lang="en-US" dirty="0"/>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dirty="0"/>
              <a:t>R-squared value:</a:t>
            </a:r>
          </a:p>
        </p:txBody>
      </p:sp>
      <p:sp>
        <p:nvSpPr>
          <p:cNvPr id="14" name="Text Placeholder 11">
            <a:extLst>
              <a:ext uri="{FF2B5EF4-FFF2-40B4-BE49-F238E27FC236}">
                <a16:creationId xmlns:a16="http://schemas.microsoft.com/office/drawing/2014/main" id="{261E4E77-6586-19A5-3D1F-C6BDD05C5DFC}"/>
              </a:ext>
            </a:extLst>
          </p:cNvPr>
          <p:cNvSpPr txBox="1">
            <a:spLocks/>
          </p:cNvSpPr>
          <p:nvPr/>
        </p:nvSpPr>
        <p:spPr>
          <a:xfrm>
            <a:off x="7824218" y="3584448"/>
            <a:ext cx="2923030" cy="1559051"/>
          </a:xfrm>
          <a:prstGeom prst="rect">
            <a:avLst/>
          </a:prstGeom>
        </p:spPr>
        <p:txBody>
          <a:bodyPr vert="horz" lIns="91440" tIns="45720" rIns="91440" bIns="45720" rtlCol="0">
            <a:normAutofit/>
          </a:bodyPr>
          <a:lstStyle>
            <a:lvl1pPr marL="0" indent="0" algn="ctr" defTabSz="914400" rtl="0" eaLnBrk="1" latinLnBrk="0" hangingPunct="1">
              <a:lnSpc>
                <a:spcPts val="2200"/>
              </a:lnSpc>
              <a:spcBef>
                <a:spcPts val="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1.00</a:t>
            </a:r>
          </a:p>
          <a:p>
            <a:endParaRPr lang="en-US" sz="2400" dirty="0"/>
          </a:p>
          <a:p>
            <a:r>
              <a:rPr lang="en-US" dirty="0"/>
              <a:t>Variables too highly correlated with one another. </a:t>
            </a:r>
          </a:p>
          <a:p>
            <a:r>
              <a:rPr lang="en-US" dirty="0"/>
              <a:t>Not good predictors for CPI.</a:t>
            </a:r>
          </a:p>
          <a:p>
            <a:endParaRPr lang="en-US" sz="2500" dirty="0"/>
          </a:p>
          <a:p>
            <a:endParaRPr lang="en-US" dirty="0"/>
          </a:p>
        </p:txBody>
      </p:sp>
      <p:pic>
        <p:nvPicPr>
          <p:cNvPr id="5" name="Picture 4">
            <a:extLst>
              <a:ext uri="{FF2B5EF4-FFF2-40B4-BE49-F238E27FC236}">
                <a16:creationId xmlns:a16="http://schemas.microsoft.com/office/drawing/2014/main" id="{5539A0A9-D200-40AE-8F2E-F474CC2F5602}"/>
              </a:ext>
            </a:extLst>
          </p:cNvPr>
          <p:cNvPicPr>
            <a:picLocks noChangeAspect="1"/>
          </p:cNvPicPr>
          <p:nvPr/>
        </p:nvPicPr>
        <p:blipFill>
          <a:blip r:embed="rId6"/>
          <a:stretch>
            <a:fillRect/>
          </a:stretch>
        </p:blipFill>
        <p:spPr>
          <a:xfrm>
            <a:off x="5378717" y="2600916"/>
            <a:ext cx="1404085" cy="477779"/>
          </a:xfrm>
          <a:prstGeom prst="rect">
            <a:avLst/>
          </a:prstGeom>
        </p:spPr>
      </p:pic>
      <p:pic>
        <p:nvPicPr>
          <p:cNvPr id="6" name="Video 5">
            <a:hlinkClick r:id="" action="ppaction://media"/>
            <a:extLst>
              <a:ext uri="{FF2B5EF4-FFF2-40B4-BE49-F238E27FC236}">
                <a16:creationId xmlns:a16="http://schemas.microsoft.com/office/drawing/2014/main" id="{606D4522-BB71-03FF-93D7-8CEADC622CA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310025" y="6196518"/>
            <a:ext cx="881974" cy="661481"/>
          </a:xfrm>
          <a:prstGeom prst="rect">
            <a:avLst/>
          </a:prstGeom>
        </p:spPr>
      </p:pic>
    </p:spTree>
    <p:extLst>
      <p:ext uri="{BB962C8B-B14F-4D97-AF65-F5344CB8AC3E}">
        <p14:creationId xmlns:p14="http://schemas.microsoft.com/office/powerpoint/2010/main" val="1444762934"/>
      </p:ext>
    </p:extLst>
  </p:cSld>
  <p:clrMapOvr>
    <a:masterClrMapping/>
  </p:clrMapOvr>
  <mc:AlternateContent xmlns:mc="http://schemas.openxmlformats.org/markup-compatibility/2006">
    <mc:Choice xmlns:p14="http://schemas.microsoft.com/office/powerpoint/2010/main" Requires="p14">
      <p:transition spd="slow" p14:dur="2000" advTm="20152"/>
    </mc:Choice>
    <mc:Fallback>
      <p:transition spd="slow" advTm="20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316377" y="365125"/>
            <a:ext cx="5103007" cy="1325563"/>
          </a:xfrm>
        </p:spPr>
        <p:txBody>
          <a:bodyPr/>
          <a:lstStyle/>
          <a:p>
            <a:r>
              <a:rPr lang="en-US" dirty="0"/>
              <a:t>CONCLUSION</a:t>
            </a:r>
          </a:p>
        </p:txBody>
      </p:sp>
      <p:pic>
        <p:nvPicPr>
          <p:cNvPr id="7" name="Picture Placeholder 6" descr="Codes on papers">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a:blip r:embed="rId5">
            <a:extLst>
              <a:ext uri="{BEBA8EAE-BF5A-486C-A8C5-ECC9F3942E4B}">
                <a14:imgProps xmlns:a14="http://schemas.microsoft.com/office/drawing/2010/main">
                  <a14:imgLayer r:embed="rId6">
                    <a14:imgEffect>
                      <a14:saturation sat="0"/>
                    </a14:imgEffect>
                  </a14:imgLayer>
                </a14:imgProps>
              </a:ext>
            </a:extLst>
          </a:blip>
          <a:srcRect/>
          <a:stretch/>
        </p:blipFill>
        <p:spPr>
          <a:xfrm rot="16200000">
            <a:off x="-552872" y="1283421"/>
            <a:ext cx="5509766" cy="3673177"/>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5391180" y="1938979"/>
            <a:ext cx="5120640" cy="320040"/>
          </a:xfrm>
        </p:spPr>
        <p:txBody>
          <a:bodyPr vert="horz" lIns="91440" tIns="45720" rIns="91440" bIns="45720" rtlCol="0" anchor="t">
            <a:normAutofit lnSpcReduction="10000"/>
          </a:bodyPr>
          <a:lstStyle/>
          <a:p>
            <a:r>
              <a:rPr lang="en-US" dirty="0"/>
              <a:t>VARIABLES TOO HIGHLY CORRELATED</a:t>
            </a:r>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5391054" y="2267687"/>
            <a:ext cx="5120640" cy="880664"/>
          </a:xfrm>
        </p:spPr>
        <p:txBody>
          <a:bodyPr>
            <a:normAutofit/>
          </a:bodyPr>
          <a:lstStyle/>
          <a:p>
            <a:pPr marL="285750" indent="-285750">
              <a:buFont typeface="Arial" panose="020B0604020202020204" pitchFamily="34" charset="0"/>
              <a:buChar char="•"/>
            </a:pPr>
            <a:r>
              <a:rPr lang="en-US" dirty="0"/>
              <a:t>R-squared values were between 99-100% on each model</a:t>
            </a:r>
          </a:p>
          <a:p>
            <a:pPr marL="285750" indent="-285750">
              <a:buFont typeface="Arial" panose="020B0604020202020204" pitchFamily="34" charset="0"/>
              <a:buChar char="•"/>
            </a:pPr>
            <a:r>
              <a:rPr lang="en-US" dirty="0"/>
              <a:t>Predictor variables should be removed</a:t>
            </a:r>
          </a:p>
          <a:p>
            <a:pPr marL="285750" indent="-285750">
              <a:buFont typeface="Arial" panose="020B0604020202020204" pitchFamily="34" charset="0"/>
              <a:buChar char="•"/>
            </a:pPr>
            <a:r>
              <a:rPr lang="en-US" dirty="0"/>
              <a:t>Additional data required</a:t>
            </a:r>
          </a:p>
          <a:p>
            <a:endParaRPr lang="en-US" dirty="0"/>
          </a:p>
          <a:p>
            <a:endParaRPr lang="en-US" dirty="0"/>
          </a:p>
        </p:txBody>
      </p:sp>
      <p:sp>
        <p:nvSpPr>
          <p:cNvPr id="24" name="Text Placeholder 23">
            <a:extLst>
              <a:ext uri="{FF2B5EF4-FFF2-40B4-BE49-F238E27FC236}">
                <a16:creationId xmlns:a16="http://schemas.microsoft.com/office/drawing/2014/main" id="{C03AC016-5A46-4B6E-943F-B9F46486290F}"/>
              </a:ext>
            </a:extLst>
          </p:cNvPr>
          <p:cNvSpPr>
            <a:spLocks noGrp="1"/>
          </p:cNvSpPr>
          <p:nvPr>
            <p:ph type="body" sz="quarter" idx="18"/>
          </p:nvPr>
        </p:nvSpPr>
        <p:spPr>
          <a:xfrm>
            <a:off x="5387165" y="3295334"/>
            <a:ext cx="5120640" cy="536971"/>
          </a:xfrm>
        </p:spPr>
        <p:txBody>
          <a:bodyPr/>
          <a:lstStyle/>
          <a:p>
            <a:r>
              <a:rPr lang="en-US" dirty="0"/>
              <a:t>challenges</a:t>
            </a:r>
          </a:p>
        </p:txBody>
      </p:sp>
      <p:sp>
        <p:nvSpPr>
          <p:cNvPr id="25" name="Text Placeholder 24">
            <a:extLst>
              <a:ext uri="{FF2B5EF4-FFF2-40B4-BE49-F238E27FC236}">
                <a16:creationId xmlns:a16="http://schemas.microsoft.com/office/drawing/2014/main" id="{10A43BEE-B04F-469B-9957-9AF5947E5A19}"/>
              </a:ext>
            </a:extLst>
          </p:cNvPr>
          <p:cNvSpPr>
            <a:spLocks noGrp="1"/>
          </p:cNvSpPr>
          <p:nvPr>
            <p:ph type="body" sz="quarter" idx="19"/>
          </p:nvPr>
        </p:nvSpPr>
        <p:spPr>
          <a:xfrm>
            <a:off x="5387039" y="3623566"/>
            <a:ext cx="5120640" cy="1351848"/>
          </a:xfrm>
        </p:spPr>
        <p:txBody>
          <a:bodyPr>
            <a:normAutofit/>
          </a:bodyPr>
          <a:lstStyle/>
          <a:p>
            <a:pPr marL="285750" indent="-285750">
              <a:buFont typeface="Arial" panose="020B0604020202020204" pitchFamily="34" charset="0"/>
              <a:buChar char="•"/>
            </a:pPr>
            <a:r>
              <a:rPr lang="en-US" dirty="0"/>
              <a:t>Time</a:t>
            </a:r>
          </a:p>
          <a:p>
            <a:pPr marL="285750" indent="-285750">
              <a:buFont typeface="Arial" panose="020B0604020202020204" pitchFamily="34" charset="0"/>
              <a:buChar char="•"/>
            </a:pPr>
            <a:r>
              <a:rPr lang="en-US" dirty="0"/>
              <a:t>Knowledge of topic</a:t>
            </a:r>
          </a:p>
          <a:p>
            <a:pPr marL="285750" indent="-285750">
              <a:buFont typeface="Arial" panose="020B0604020202020204" pitchFamily="34" charset="0"/>
              <a:buChar char="•"/>
            </a:pPr>
            <a:r>
              <a:rPr lang="en-US" dirty="0"/>
              <a:t>Not enough data to predict CPI</a:t>
            </a:r>
          </a:p>
          <a:p>
            <a:pPr marL="285750" indent="-285750">
              <a:buFont typeface="Arial" panose="020B0604020202020204" pitchFamily="34" charset="0"/>
              <a:buChar char="•"/>
            </a:pPr>
            <a:r>
              <a:rPr lang="en-US" dirty="0"/>
              <a:t>Standardizing data</a:t>
            </a:r>
          </a:p>
          <a:p>
            <a:endParaRPr lang="en-US" dirty="0"/>
          </a:p>
        </p:txBody>
      </p:sp>
      <p:sp>
        <p:nvSpPr>
          <p:cNvPr id="26" name="Text Placeholder 25">
            <a:extLst>
              <a:ext uri="{FF2B5EF4-FFF2-40B4-BE49-F238E27FC236}">
                <a16:creationId xmlns:a16="http://schemas.microsoft.com/office/drawing/2014/main" id="{2631719C-FC8F-4C94-8D70-74C636AC876C}"/>
              </a:ext>
            </a:extLst>
          </p:cNvPr>
          <p:cNvSpPr>
            <a:spLocks noGrp="1"/>
          </p:cNvSpPr>
          <p:nvPr>
            <p:ph type="body" sz="quarter" idx="20"/>
          </p:nvPr>
        </p:nvSpPr>
        <p:spPr>
          <a:xfrm>
            <a:off x="5387290" y="4931394"/>
            <a:ext cx="5120640" cy="320040"/>
          </a:xfrm>
        </p:spPr>
        <p:txBody>
          <a:bodyPr/>
          <a:lstStyle/>
          <a:p>
            <a:r>
              <a:rPr lang="en-US" dirty="0"/>
              <a:t>recommendations</a:t>
            </a:r>
          </a:p>
        </p:txBody>
      </p:sp>
      <p:sp>
        <p:nvSpPr>
          <p:cNvPr id="27" name="Text Placeholder 26">
            <a:extLst>
              <a:ext uri="{FF2B5EF4-FFF2-40B4-BE49-F238E27FC236}">
                <a16:creationId xmlns:a16="http://schemas.microsoft.com/office/drawing/2014/main" id="{58552BB2-2387-4A2C-8668-B6633FE46EE4}"/>
              </a:ext>
            </a:extLst>
          </p:cNvPr>
          <p:cNvSpPr>
            <a:spLocks noGrp="1"/>
          </p:cNvSpPr>
          <p:nvPr>
            <p:ph type="body" sz="quarter" idx="21"/>
          </p:nvPr>
        </p:nvSpPr>
        <p:spPr>
          <a:xfrm>
            <a:off x="5387164" y="5230700"/>
            <a:ext cx="5120640" cy="640080"/>
          </a:xfrm>
        </p:spPr>
        <p:txBody>
          <a:bodyPr/>
          <a:lstStyle/>
          <a:p>
            <a:pPr marL="285750" indent="-285750">
              <a:buFont typeface="Arial" panose="020B0604020202020204" pitchFamily="34" charset="0"/>
              <a:buChar char="•"/>
            </a:pPr>
            <a:r>
              <a:rPr lang="en-US" dirty="0"/>
              <a:t>Do more research on topic</a:t>
            </a:r>
          </a:p>
          <a:p>
            <a:pPr marL="285750" indent="-285750">
              <a:buFont typeface="Arial" panose="020B0604020202020204" pitchFamily="34" charset="0"/>
              <a:buChar char="•"/>
            </a:pPr>
            <a:r>
              <a:rPr lang="en-US" dirty="0"/>
              <a:t>Use a different model for prediction</a:t>
            </a:r>
          </a:p>
          <a:p>
            <a:endParaRPr lang="en-US" dirty="0"/>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pic>
        <p:nvPicPr>
          <p:cNvPr id="13" name="Video 12">
            <a:hlinkClick r:id="" action="ppaction://media"/>
            <a:extLst>
              <a:ext uri="{FF2B5EF4-FFF2-40B4-BE49-F238E27FC236}">
                <a16:creationId xmlns:a16="http://schemas.microsoft.com/office/drawing/2014/main" id="{93C8BA76-837E-CF4F-076F-F6629B01C20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322995" y="6206246"/>
            <a:ext cx="869004" cy="651753"/>
          </a:xfrm>
          <a:prstGeom prst="rect">
            <a:avLst/>
          </a:prstGeom>
        </p:spPr>
      </p:pic>
    </p:spTree>
    <p:extLst>
      <p:ext uri="{BB962C8B-B14F-4D97-AF65-F5344CB8AC3E}">
        <p14:creationId xmlns:p14="http://schemas.microsoft.com/office/powerpoint/2010/main" val="1196191522"/>
      </p:ext>
    </p:extLst>
  </p:cSld>
  <p:clrMapOvr>
    <a:masterClrMapping/>
  </p:clrMapOvr>
  <mc:AlternateContent xmlns:mc="http://schemas.openxmlformats.org/markup-compatibility/2006">
    <mc:Choice xmlns:p14="http://schemas.microsoft.com/office/powerpoint/2010/main" Requires="p14">
      <p:transition spd="slow" p14:dur="2000" advTm="98808"/>
    </mc:Choice>
    <mc:Fallback>
      <p:transition spd="slow" advTm="98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61099" y="242577"/>
            <a:ext cx="5103007" cy="1325563"/>
          </a:xfrm>
        </p:spPr>
        <p:txBody>
          <a:bodyPr/>
          <a:lstStyle/>
          <a:p>
            <a:r>
              <a:rPr lang="en-US" dirty="0"/>
              <a:t>ETHICS</a:t>
            </a:r>
          </a:p>
        </p:txBody>
      </p:sp>
      <p:pic>
        <p:nvPicPr>
          <p:cNvPr id="7" name="Picture Placeholder 6" descr="People clapping">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a:blip r:embed="rId5">
            <a:extLst>
              <a:ext uri="{BEBA8EAE-BF5A-486C-A8C5-ECC9F3942E4B}">
                <a14:imgProps xmlns:a14="http://schemas.microsoft.com/office/drawing/2010/main">
                  <a14:imgLayer r:embed="rId6">
                    <a14:imgEffect>
                      <a14:saturation sat="0"/>
                    </a14:imgEffect>
                  </a14:imgLayer>
                </a14:imgProps>
              </a:ext>
            </a:extLst>
          </a:blip>
          <a:srcRect/>
          <a:stretch/>
        </p:blipFill>
        <p:spPr>
          <a:xfrm>
            <a:off x="356184" y="1568140"/>
            <a:ext cx="5519792" cy="3679862"/>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6164178" y="2032781"/>
            <a:ext cx="5120640" cy="320040"/>
          </a:xfrm>
        </p:spPr>
        <p:txBody>
          <a:bodyPr vert="horz" lIns="91440" tIns="45720" rIns="91440" bIns="45720" rtlCol="0" anchor="t">
            <a:normAutofit lnSpcReduction="10000"/>
          </a:bodyPr>
          <a:lstStyle/>
          <a:p>
            <a:r>
              <a:rPr lang="en-US" dirty="0"/>
              <a:t>ETHICAL ASSESSMENT</a:t>
            </a:r>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64051" y="2361489"/>
            <a:ext cx="5671765" cy="880664"/>
          </a:xfrm>
        </p:spPr>
        <p:txBody>
          <a:bodyPr>
            <a:normAutofit/>
          </a:bodyPr>
          <a:lstStyle/>
          <a:p>
            <a:pPr marL="285750" indent="-285750">
              <a:buFont typeface="Arial" panose="020B0604020202020204" pitchFamily="34" charset="0"/>
              <a:buChar char="•"/>
            </a:pPr>
            <a:r>
              <a:rPr lang="en-US" dirty="0"/>
              <a:t>Secondary data collected, should not impose harm to participants</a:t>
            </a:r>
          </a:p>
          <a:p>
            <a:pPr marL="285750" indent="-285750">
              <a:buFont typeface="Arial" panose="020B0604020202020204" pitchFamily="34" charset="0"/>
              <a:buChar char="•"/>
            </a:pPr>
            <a:r>
              <a:rPr lang="en-US" dirty="0"/>
              <a:t>Project was conducted for informative purposes only</a:t>
            </a:r>
          </a:p>
          <a:p>
            <a:endParaRPr lang="en-US" dirty="0"/>
          </a:p>
          <a:p>
            <a:endParaRPr lang="en-US" dirty="0"/>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pic>
        <p:nvPicPr>
          <p:cNvPr id="9" name="Video 8">
            <a:hlinkClick r:id="" action="ppaction://media"/>
            <a:extLst>
              <a:ext uri="{FF2B5EF4-FFF2-40B4-BE49-F238E27FC236}">
                <a16:creationId xmlns:a16="http://schemas.microsoft.com/office/drawing/2014/main" id="{66283B1B-3506-E7F2-7C89-16C0DC61688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297053" y="6186790"/>
            <a:ext cx="894945" cy="671209"/>
          </a:xfrm>
          <a:prstGeom prst="rect">
            <a:avLst/>
          </a:prstGeom>
        </p:spPr>
      </p:pic>
    </p:spTree>
    <p:extLst>
      <p:ext uri="{BB962C8B-B14F-4D97-AF65-F5344CB8AC3E}">
        <p14:creationId xmlns:p14="http://schemas.microsoft.com/office/powerpoint/2010/main" val="2440733909"/>
      </p:ext>
    </p:extLst>
  </p:cSld>
  <p:clrMapOvr>
    <a:masterClrMapping/>
  </p:clrMapOvr>
  <mc:AlternateContent xmlns:mc="http://schemas.openxmlformats.org/markup-compatibility/2006">
    <mc:Choice xmlns:p14="http://schemas.microsoft.com/office/powerpoint/2010/main" Requires="p14">
      <p:transition spd="slow" p14:dur="2000" advTm="28674"/>
    </mc:Choice>
    <mc:Fallback>
      <p:transition spd="slow" advTm="28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134239" y="273381"/>
            <a:ext cx="10515600" cy="869154"/>
          </a:xfrm>
        </p:spPr>
        <p:txBody>
          <a:bodyPr/>
          <a:lstStyle/>
          <a:p>
            <a:r>
              <a:rPr lang="en-US" dirty="0"/>
              <a:t>REFERENCES</a:t>
            </a:r>
          </a:p>
        </p:txBody>
      </p:sp>
      <p:sp>
        <p:nvSpPr>
          <p:cNvPr id="6" name="Slide Number Placeholder 5">
            <a:extLst>
              <a:ext uri="{FF2B5EF4-FFF2-40B4-BE49-F238E27FC236}">
                <a16:creationId xmlns:a16="http://schemas.microsoft.com/office/drawing/2014/main" id="{5D81667E-28E3-4197-9F43-0F8C3650590A}"/>
              </a:ext>
            </a:extLst>
          </p:cNvPr>
          <p:cNvSpPr>
            <a:spLocks noGrp="1"/>
          </p:cNvSpPr>
          <p:nvPr>
            <p:ph type="sldNum" sz="quarter" idx="12"/>
          </p:nvPr>
        </p:nvSpPr>
        <p:spPr/>
        <p:txBody>
          <a:bodyPr/>
          <a:lstStyle/>
          <a:p>
            <a:fld id="{B5CEABB6-07DC-46E8-9B57-56EC44A396E5}" type="slidenum">
              <a:rPr lang="en-US" smtClean="0"/>
              <a:t>24</a:t>
            </a:fld>
            <a:endParaRPr lang="en-US" dirty="0"/>
          </a:p>
        </p:txBody>
      </p:sp>
      <p:sp>
        <p:nvSpPr>
          <p:cNvPr id="2" name="TextBox 1">
            <a:extLst>
              <a:ext uri="{FF2B5EF4-FFF2-40B4-BE49-F238E27FC236}">
                <a16:creationId xmlns:a16="http://schemas.microsoft.com/office/drawing/2014/main" id="{EE116D04-F5DA-4062-9773-85C02C3149BB}"/>
              </a:ext>
            </a:extLst>
          </p:cNvPr>
          <p:cNvSpPr txBox="1"/>
          <p:nvPr/>
        </p:nvSpPr>
        <p:spPr>
          <a:xfrm>
            <a:off x="188536" y="1319754"/>
            <a:ext cx="11783505" cy="4431983"/>
          </a:xfrm>
          <a:prstGeom prst="rect">
            <a:avLst/>
          </a:prstGeom>
          <a:noFill/>
        </p:spPr>
        <p:txBody>
          <a:bodyPr wrap="square" rtlCol="0">
            <a:spAutoFit/>
          </a:bodyPr>
          <a:lstStyle/>
          <a:p>
            <a:pPr marL="457200" marR="0" indent="-457200">
              <a:lnSpc>
                <a:spcPct val="200000"/>
              </a:lnSpc>
              <a:spcBef>
                <a:spcPts val="0"/>
              </a:spcBef>
              <a:spcAft>
                <a:spcPts val="0"/>
              </a:spcAft>
              <a:buFont typeface="Wingdings" panose="05000000000000000000" pitchFamily="2" charset="2"/>
              <a:buChar char="q"/>
            </a:pPr>
            <a:r>
              <a:rPr lang="en-US" sz="1200" i="1" dirty="0">
                <a:effectLst/>
                <a:latin typeface="Calibri" panose="020F0502020204030204" pitchFamily="34" charset="0"/>
                <a:ea typeface="Calibri" panose="020F0502020204030204" pitchFamily="34" charset="0"/>
                <a:cs typeface="Calibri" panose="020F0502020204030204" pitchFamily="34" charset="0"/>
              </a:rPr>
              <a:t>How to calculate consumer price index</a:t>
            </a:r>
            <a:r>
              <a:rPr lang="en-US" sz="1200" dirty="0">
                <a:effectLst/>
                <a:latin typeface="Calibri" panose="020F0502020204030204" pitchFamily="34" charset="0"/>
                <a:ea typeface="Calibri" panose="020F0502020204030204" pitchFamily="34" charset="0"/>
                <a:cs typeface="Calibri" panose="020F0502020204030204" pitchFamily="34" charset="0"/>
              </a:rPr>
              <a:t>. Indeed Career Guide. (n.d.). Retrieved from https://www.indeed.com/career-advice/career-development/how-to-calculate-cpi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buFont typeface="Wingdings" panose="05000000000000000000" pitchFamily="2" charset="2"/>
              <a:buChar char="q"/>
            </a:pPr>
            <a:r>
              <a:rPr lang="en-US" sz="1200" dirty="0">
                <a:effectLst/>
                <a:latin typeface="Calibri" panose="020F0502020204030204" pitchFamily="34" charset="0"/>
                <a:ea typeface="Calibri" panose="020F0502020204030204" pitchFamily="34" charset="0"/>
                <a:cs typeface="Calibri" panose="020F0502020204030204" pitchFamily="34" charset="0"/>
              </a:rPr>
              <a:t>One Minute Economics (July 19, 2020) </a:t>
            </a:r>
            <a:r>
              <a:rPr lang="en-US" sz="1200" i="1" dirty="0">
                <a:effectLst/>
                <a:latin typeface="Calibri" panose="020F0502020204030204" pitchFamily="34" charset="0"/>
                <a:ea typeface="Calibri" panose="020F0502020204030204" pitchFamily="34" charset="0"/>
                <a:cs typeface="Calibri" panose="020F0502020204030204" pitchFamily="34" charset="0"/>
              </a:rPr>
              <a:t>Consumer Price Inflation (Consumer Price Index/CPI) and Asset Price Inflation Compared in One Minute</a:t>
            </a:r>
            <a:r>
              <a:rPr lang="en-US" sz="1200" dirty="0">
                <a:effectLst/>
                <a:latin typeface="Calibri" panose="020F0502020204030204" pitchFamily="34" charset="0"/>
                <a:ea typeface="Calibri" panose="020F0502020204030204" pitchFamily="34" charset="0"/>
                <a:cs typeface="Calibri" panose="020F0502020204030204" pitchFamily="34" charset="0"/>
              </a:rPr>
              <a:t>. </a:t>
            </a:r>
          </a:p>
          <a:p>
            <a:pPr lvl="1">
              <a:lnSpc>
                <a:spcPct val="200000"/>
              </a:lnSpc>
            </a:pPr>
            <a:r>
              <a:rPr lang="en-US" sz="1200" dirty="0">
                <a:effectLst/>
                <a:latin typeface="Calibri" panose="020F0502020204030204" pitchFamily="34" charset="0"/>
                <a:ea typeface="Calibri" panose="020F0502020204030204" pitchFamily="34" charset="0"/>
                <a:cs typeface="Calibri" panose="020F0502020204030204" pitchFamily="34" charset="0"/>
              </a:rPr>
              <a:t>	Retrieved from https://www.youtube.com/watch?v=TqXvpyNFW1U</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buFont typeface="Wingdings" panose="05000000000000000000" pitchFamily="2" charset="2"/>
              <a:buChar char="q"/>
            </a:pPr>
            <a:r>
              <a:rPr lang="en-US" sz="1200" dirty="0">
                <a:effectLst/>
                <a:latin typeface="Calibri" panose="020F0502020204030204" pitchFamily="34" charset="0"/>
                <a:ea typeface="Calibri" panose="020F0502020204030204" pitchFamily="34" charset="0"/>
                <a:cs typeface="Calibri" panose="020F0502020204030204" pitchFamily="34" charset="0"/>
              </a:rPr>
              <a:t>Neufeld, D. (2021, June 11). </a:t>
            </a:r>
            <a:r>
              <a:rPr lang="en-US" sz="1200" i="1" dirty="0">
                <a:effectLst/>
                <a:latin typeface="Calibri" panose="020F0502020204030204" pitchFamily="34" charset="0"/>
                <a:ea typeface="Calibri" panose="020F0502020204030204" pitchFamily="34" charset="0"/>
                <a:cs typeface="Calibri" panose="020F0502020204030204" pitchFamily="34" charset="0"/>
              </a:rPr>
              <a:t>Visualizing the history of U.S. inflation over 100 years</a:t>
            </a:r>
            <a:r>
              <a:rPr lang="en-US" sz="1200" dirty="0">
                <a:effectLst/>
                <a:latin typeface="Calibri" panose="020F0502020204030204" pitchFamily="34" charset="0"/>
                <a:ea typeface="Calibri" panose="020F0502020204030204" pitchFamily="34" charset="0"/>
                <a:cs typeface="Calibri" panose="020F0502020204030204" pitchFamily="34" charset="0"/>
              </a:rPr>
              <a:t>. Advisor Channel. Retrieved from https://advisor.visualcapitalist.com/inflation-over-last-100-years/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buFont typeface="Wingdings" panose="05000000000000000000" pitchFamily="2" charset="2"/>
              <a:buChar char="q"/>
            </a:pPr>
            <a:r>
              <a:rPr lang="en-US" sz="1200" dirty="0">
                <a:effectLst/>
                <a:latin typeface="Calibri" panose="020F0502020204030204" pitchFamily="34" charset="0"/>
                <a:ea typeface="Calibri" panose="020F0502020204030204" pitchFamily="34" charset="0"/>
                <a:cs typeface="Calibri" panose="020F0502020204030204" pitchFamily="34" charset="0"/>
              </a:rPr>
              <a:t>Pathak, P. (2020, July 16). </a:t>
            </a:r>
            <a:r>
              <a:rPr lang="en-US" sz="1200" i="1" dirty="0">
                <a:effectLst/>
                <a:latin typeface="Calibri" panose="020F0502020204030204" pitchFamily="34" charset="0"/>
                <a:ea typeface="Calibri" panose="020F0502020204030204" pitchFamily="34" charset="0"/>
                <a:cs typeface="Calibri" panose="020F0502020204030204" pitchFamily="34" charset="0"/>
              </a:rPr>
              <a:t>Implementing linear regression using </a:t>
            </a:r>
            <a:r>
              <a:rPr lang="en-US" sz="1200" i="1" dirty="0" err="1">
                <a:effectLst/>
                <a:latin typeface="Calibri" panose="020F0502020204030204" pitchFamily="34" charset="0"/>
                <a:ea typeface="Calibri" panose="020F0502020204030204" pitchFamily="34" charset="0"/>
                <a:cs typeface="Calibri" panose="020F0502020204030204" pitchFamily="34" charset="0"/>
              </a:rPr>
              <a:t>Sklearn</a:t>
            </a:r>
            <a:r>
              <a:rPr lang="en-US" sz="1200" dirty="0">
                <a:effectLst/>
                <a:latin typeface="Calibri" panose="020F0502020204030204" pitchFamily="34" charset="0"/>
                <a:ea typeface="Calibri" panose="020F0502020204030204" pitchFamily="34" charset="0"/>
                <a:cs typeface="Calibri" panose="020F0502020204030204" pitchFamily="34" charset="0"/>
              </a:rPr>
              <a:t>. Medium. </a:t>
            </a:r>
          </a:p>
          <a:p>
            <a:pPr marR="0">
              <a:lnSpc>
                <a:spcPct val="200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Retrieved from https://medium.com/analytics-vidhya/implementing-linear-regression-using-sklearn-76264a3c073c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buFont typeface="Wingdings" panose="05000000000000000000" pitchFamily="2" charset="2"/>
              <a:buChar char="q"/>
            </a:pPr>
            <a:r>
              <a:rPr lang="en-US" sz="1200" dirty="0">
                <a:effectLst/>
                <a:latin typeface="Calibri" panose="020F0502020204030204" pitchFamily="34" charset="0"/>
                <a:ea typeface="Calibri" panose="020F0502020204030204" pitchFamily="34" charset="0"/>
                <a:cs typeface="Calibri" panose="020F0502020204030204" pitchFamily="34" charset="0"/>
              </a:rPr>
              <a:t>Staff, U. S. I. C. (2022, April 12). </a:t>
            </a:r>
            <a:r>
              <a:rPr lang="en-US" sz="1200" i="1" dirty="0">
                <a:effectLst/>
                <a:latin typeface="Calibri" panose="020F0502020204030204" pitchFamily="34" charset="0"/>
                <a:ea typeface="Calibri" panose="020F0502020204030204" pitchFamily="34" charset="0"/>
                <a:cs typeface="Calibri" panose="020F0502020204030204" pitchFamily="34" charset="0"/>
              </a:rPr>
              <a:t>Inflation calculator: Find US Dollar's value from 1913-2022</a:t>
            </a:r>
            <a:r>
              <a:rPr lang="en-US" sz="1200" dirty="0">
                <a:effectLst/>
                <a:latin typeface="Calibri" panose="020F0502020204030204" pitchFamily="34" charset="0"/>
                <a:ea typeface="Calibri" panose="020F0502020204030204" pitchFamily="34" charset="0"/>
                <a:cs typeface="Calibri" panose="020F0502020204030204" pitchFamily="34" charset="0"/>
              </a:rPr>
              <a:t>. US Inflation Calculator |. Retrieved from https://www.usinflationcalculator.com/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buFont typeface="Wingdings" panose="05000000000000000000" pitchFamily="2" charset="2"/>
              <a:buChar char="q"/>
            </a:pPr>
            <a:r>
              <a:rPr lang="en-US" sz="1200" dirty="0">
                <a:effectLst/>
                <a:latin typeface="Calibri" panose="020F0502020204030204" pitchFamily="34" charset="0"/>
                <a:ea typeface="Calibri" panose="020F0502020204030204" pitchFamily="34" charset="0"/>
                <a:cs typeface="Calibri" panose="020F0502020204030204" pitchFamily="34" charset="0"/>
              </a:rPr>
              <a:t>Team, T. I. (2022, February 24). </a:t>
            </a:r>
            <a:r>
              <a:rPr lang="en-US" sz="1200" i="1" dirty="0">
                <a:effectLst/>
                <a:latin typeface="Calibri" panose="020F0502020204030204" pitchFamily="34" charset="0"/>
                <a:ea typeface="Calibri" panose="020F0502020204030204" pitchFamily="34" charset="0"/>
                <a:cs typeface="Calibri" panose="020F0502020204030204" pitchFamily="34" charset="0"/>
              </a:rPr>
              <a:t>What causes inflation and who profits from it?</a:t>
            </a:r>
            <a:r>
              <a:rPr lang="en-US" sz="1200" dirty="0">
                <a:effectLst/>
                <a:latin typeface="Calibri" panose="020F0502020204030204" pitchFamily="34" charset="0"/>
                <a:ea typeface="Calibri" panose="020F0502020204030204" pitchFamily="34" charset="0"/>
                <a:cs typeface="Calibri" panose="020F0502020204030204" pitchFamily="34" charset="0"/>
              </a:rPr>
              <a:t> Investopedia. </a:t>
            </a:r>
          </a:p>
          <a:p>
            <a:pPr marR="0">
              <a:lnSpc>
                <a:spcPct val="200000"/>
              </a:lnSpc>
              <a:spcBef>
                <a:spcPts val="0"/>
              </a:spcBef>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dirty="0">
                <a:effectLst/>
                <a:latin typeface="Calibri" panose="020F0502020204030204" pitchFamily="34" charset="0"/>
                <a:ea typeface="Calibri" panose="020F0502020204030204" pitchFamily="34" charset="0"/>
                <a:cs typeface="Calibri" panose="020F0502020204030204" pitchFamily="34" charset="0"/>
              </a:rPr>
              <a:t>Retrieved from https://www.investopedia.com/ask/answers/111314/what-causes-inflation-and-does-anyone-gain-it.asp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buFont typeface="Wingdings" panose="05000000000000000000" pitchFamily="2" charset="2"/>
              <a:buChar char="q"/>
            </a:pPr>
            <a:r>
              <a:rPr lang="en-US" sz="1200" dirty="0">
                <a:effectLst/>
                <a:latin typeface="Calibri" panose="020F0502020204030204" pitchFamily="34" charset="0"/>
                <a:ea typeface="Calibri" panose="020F0502020204030204" pitchFamily="34" charset="0"/>
                <a:cs typeface="Calibri" panose="020F0502020204030204" pitchFamily="34" charset="0"/>
              </a:rPr>
              <a:t>U.S. Bureau of Labor Statistics. (2022, April 29). U.S. Bureau of Labor Statistics. Retrieved from https://www.bls.gov/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buFont typeface="Wingdings" panose="05000000000000000000" pitchFamily="2" charset="2"/>
              <a:buChar char="q"/>
            </a:pPr>
            <a:r>
              <a:rPr lang="en-US" sz="1200" dirty="0">
                <a:effectLst/>
                <a:latin typeface="Calibri" panose="020F0502020204030204" pitchFamily="34" charset="0"/>
                <a:ea typeface="Calibri" panose="020F0502020204030204" pitchFamily="34" charset="0"/>
                <a:cs typeface="Calibri" panose="020F0502020204030204" pitchFamily="34" charset="0"/>
              </a:rPr>
              <a:t>U.S. Bureau of Labor Statistics. (n.d.). </a:t>
            </a:r>
            <a:r>
              <a:rPr lang="en-US" sz="1200" i="1" dirty="0">
                <a:effectLst/>
                <a:latin typeface="Calibri" panose="020F0502020204030204" pitchFamily="34" charset="0"/>
                <a:ea typeface="Calibri" panose="020F0502020204030204" pitchFamily="34" charset="0"/>
                <a:cs typeface="Calibri" panose="020F0502020204030204" pitchFamily="34" charset="0"/>
              </a:rPr>
              <a:t>CPI Home</a:t>
            </a:r>
            <a:r>
              <a:rPr lang="en-US" sz="1200" dirty="0">
                <a:effectLst/>
                <a:latin typeface="Calibri" panose="020F0502020204030204" pitchFamily="34" charset="0"/>
                <a:ea typeface="Calibri" panose="020F0502020204030204" pitchFamily="34" charset="0"/>
                <a:cs typeface="Calibri" panose="020F0502020204030204" pitchFamily="34" charset="0"/>
              </a:rPr>
              <a:t>. U.S. Bureau of Labor Statistics. Retrieved from https://www.bls.gov/cpi/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4903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up of a pen writing on a chart">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a:blip r:embed="rId5">
            <a:extLst>
              <a:ext uri="{BEBA8EAE-BF5A-486C-A8C5-ECC9F3942E4B}">
                <a14:imgProps xmlns:a14="http://schemas.microsoft.com/office/drawing/2010/main">
                  <a14:imgLayer r:embed="rId6">
                    <a14:imgEffect>
                      <a14:saturation sat="0"/>
                    </a14:imgEffect>
                  </a14:imgLayer>
                </a14:imgProps>
              </a:ext>
            </a:extLst>
          </a:blip>
          <a:srcRect/>
          <a:stretch/>
        </p:blipFill>
        <p:spPr>
          <a:xfrm>
            <a:off x="209550" y="0"/>
            <a:ext cx="11982450" cy="6858000"/>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8" y="159258"/>
            <a:ext cx="5257801" cy="914400"/>
          </a:xfrm>
        </p:spPr>
        <p:txBody>
          <a:bodyPr anchor="b" anchorCtr="0">
            <a:normAutofit fontScale="90000"/>
          </a:bodyPr>
          <a:lstStyle/>
          <a:p>
            <a:r>
              <a:rPr lang="en-ZA" dirty="0"/>
              <a:t>WHAT IS INFLATION?</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198" y="1149858"/>
            <a:ext cx="8124827" cy="3860292"/>
          </a:xfrm>
        </p:spPr>
        <p:txBody>
          <a:bodyPr vert="horz" lIns="91440" tIns="45720" rIns="91440" bIns="45720" rtlCol="0" anchor="t">
            <a:normAutofit/>
          </a:bodyPr>
          <a:lstStyle/>
          <a:p>
            <a:r>
              <a:rPr lang="en-US" sz="2400" dirty="0"/>
              <a:t>A measure of rising prices in an economy for goods &amp; services</a:t>
            </a:r>
          </a:p>
          <a:p>
            <a:r>
              <a:rPr lang="en-US" sz="2000" dirty="0"/>
              <a:t>	Examples :</a:t>
            </a:r>
          </a:p>
          <a:p>
            <a:pPr marL="1200150" lvl="2" indent="-285750">
              <a:buFont typeface="Arial" panose="020B0604020202020204" pitchFamily="34" charset="0"/>
              <a:buChar char="•"/>
            </a:pPr>
            <a:r>
              <a:rPr lang="en-US" sz="2000" dirty="0"/>
              <a:t>Housing</a:t>
            </a:r>
          </a:p>
          <a:p>
            <a:pPr marL="1200150" lvl="2" indent="-285750">
              <a:buFont typeface="Arial" panose="020B0604020202020204" pitchFamily="34" charset="0"/>
              <a:buChar char="•"/>
            </a:pPr>
            <a:r>
              <a:rPr lang="en-US" sz="2000" dirty="0"/>
              <a:t>Food</a:t>
            </a:r>
          </a:p>
          <a:p>
            <a:pPr marL="1200150" lvl="2" indent="-285750">
              <a:buFont typeface="Arial" panose="020B0604020202020204" pitchFamily="34" charset="0"/>
              <a:buChar char="•"/>
            </a:pPr>
            <a:r>
              <a:rPr lang="en-US" sz="2000" dirty="0"/>
              <a:t>Electricity </a:t>
            </a:r>
          </a:p>
          <a:p>
            <a:pPr marL="1200150" lvl="2" indent="-285750">
              <a:buFont typeface="Arial" panose="020B0604020202020204" pitchFamily="34" charset="0"/>
              <a:buChar char="•"/>
            </a:pPr>
            <a:r>
              <a:rPr lang="en-US" sz="2000" dirty="0"/>
              <a:t>Gasoline</a:t>
            </a:r>
          </a:p>
          <a:p>
            <a:pPr marL="1200150" lvl="2" indent="-285750">
              <a:buFont typeface="Arial" panose="020B0604020202020204" pitchFamily="34" charset="0"/>
              <a:buChar char="•"/>
            </a:pPr>
            <a:r>
              <a:rPr lang="en-US" sz="2000" dirty="0"/>
              <a:t>Transportation</a:t>
            </a:r>
          </a:p>
          <a:p>
            <a:pPr marL="1200150" lvl="2" indent="-285750">
              <a:buFont typeface="Arial" panose="020B0604020202020204" pitchFamily="34" charset="0"/>
              <a:buChar char="•"/>
            </a:pPr>
            <a:r>
              <a:rPr lang="en-US" sz="2000" dirty="0"/>
              <a:t>Industrial Goods</a:t>
            </a:r>
          </a:p>
          <a:p>
            <a:endParaRPr lang="en-US"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pic>
        <p:nvPicPr>
          <p:cNvPr id="6" name="Video 5">
            <a:hlinkClick r:id="" action="ppaction://media"/>
            <a:extLst>
              <a:ext uri="{FF2B5EF4-FFF2-40B4-BE49-F238E27FC236}">
                <a16:creationId xmlns:a16="http://schemas.microsoft.com/office/drawing/2014/main" id="{2F773D70-1D3C-22C6-A9FC-EA2BEA4011B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310025" y="6196518"/>
            <a:ext cx="881974" cy="661481"/>
          </a:xfrm>
          <a:prstGeom prst="rect">
            <a:avLst/>
          </a:prstGeom>
        </p:spPr>
      </p:pic>
    </p:spTree>
    <p:extLst>
      <p:ext uri="{BB962C8B-B14F-4D97-AF65-F5344CB8AC3E}">
        <p14:creationId xmlns:p14="http://schemas.microsoft.com/office/powerpoint/2010/main" val="831733384"/>
      </p:ext>
    </p:extLst>
  </p:cSld>
  <p:clrMapOvr>
    <a:masterClrMapping/>
  </p:clrMapOvr>
  <mc:AlternateContent xmlns:mc="http://schemas.openxmlformats.org/markup-compatibility/2006">
    <mc:Choice xmlns:p14="http://schemas.microsoft.com/office/powerpoint/2010/main" Requires="p14">
      <p:transition spd="slow" p14:dur="2000" advTm="41278"/>
    </mc:Choice>
    <mc:Fallback>
      <p:transition spd="slow" advTm="41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image of bar graphs&#10;">
            <a:extLst>
              <a:ext uri="{FF2B5EF4-FFF2-40B4-BE49-F238E27FC236}">
                <a16:creationId xmlns:a16="http://schemas.microsoft.com/office/drawing/2014/main" id="{1D2A9476-0B6C-45AA-9858-11D33F36A0DA}"/>
              </a:ext>
            </a:extLst>
          </p:cNvPr>
          <p:cNvPicPr>
            <a:picLocks noGrp="1" noChangeAspect="1"/>
          </p:cNvPicPr>
          <p:nvPr>
            <p:ph type="pic" sz="quarter" idx="34"/>
          </p:nvPr>
        </p:nvPicPr>
        <p:blipFill rotWithShape="1">
          <a:blip r:embed="rId5" cstate="screen">
            <a:extLst>
              <a:ext uri="{28A0092B-C50C-407E-A947-70E740481C1C}">
                <a14:useLocalDpi xmlns:a14="http://schemas.microsoft.com/office/drawing/2010/main"/>
              </a:ext>
            </a:extLst>
          </a:blip>
          <a:srcRect l="6" r="6"/>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POWER OF DOLLAR COMPARISON</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4</a:t>
            </a:fld>
            <a:endParaRPr lang="en-ZA"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647699" y="2121408"/>
            <a:ext cx="1657351" cy="914400"/>
          </a:xfrm>
        </p:spPr>
        <p:txBody>
          <a:bodyPr>
            <a:normAutofit/>
          </a:bodyPr>
          <a:lstStyle/>
          <a:p>
            <a:r>
              <a:rPr lang="en-ZA" dirty="0"/>
              <a:t>$5</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324350" y="2121408"/>
            <a:ext cx="2560320" cy="914400"/>
          </a:xfrm>
        </p:spPr>
        <p:txBody>
          <a:bodyPr/>
          <a:lstStyle/>
          <a:p>
            <a:r>
              <a:rPr lang="en-ZA" dirty="0"/>
              <a:t>$22.05</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8531351" y="2121408"/>
            <a:ext cx="2592505" cy="914400"/>
          </a:xfrm>
        </p:spPr>
        <p:txBody>
          <a:bodyPr/>
          <a:lstStyle/>
          <a:p>
            <a:r>
              <a:rPr lang="en-ZA" dirty="0"/>
              <a:t>341.0%</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5"/>
          </p:nvPr>
        </p:nvSpPr>
        <p:spPr>
          <a:xfrm>
            <a:off x="241173" y="3730752"/>
            <a:ext cx="2560320" cy="1188720"/>
          </a:xfrm>
        </p:spPr>
        <p:txBody>
          <a:bodyPr/>
          <a:lstStyle/>
          <a:p>
            <a:r>
              <a:rPr lang="en-ZA" sz="1800" b="1" dirty="0"/>
              <a:t>1978</a:t>
            </a:r>
          </a:p>
          <a:p>
            <a:endParaRPr lang="en-ZA" dirty="0"/>
          </a:p>
        </p:txBody>
      </p:sp>
      <p:sp>
        <p:nvSpPr>
          <p:cNvPr id="40" name="Text Placeholder 39">
            <a:extLst>
              <a:ext uri="{FF2B5EF4-FFF2-40B4-BE49-F238E27FC236}">
                <a16:creationId xmlns:a16="http://schemas.microsoft.com/office/drawing/2014/main" id="{FDC3A9B5-5598-4CD5-88DB-141F093C2F5C}"/>
              </a:ext>
            </a:extLst>
          </p:cNvPr>
          <p:cNvSpPr>
            <a:spLocks noGrp="1"/>
          </p:cNvSpPr>
          <p:nvPr>
            <p:ph type="body" sz="quarter" idx="36"/>
          </p:nvPr>
        </p:nvSpPr>
        <p:spPr>
          <a:xfrm>
            <a:off x="4324350" y="3730752"/>
            <a:ext cx="2560320" cy="1188720"/>
          </a:xfrm>
        </p:spPr>
        <p:txBody>
          <a:bodyPr/>
          <a:lstStyle/>
          <a:p>
            <a:r>
              <a:rPr lang="en-US" sz="1800" b="1" dirty="0"/>
              <a:t>2022</a:t>
            </a:r>
            <a:endParaRPr lang="en-ZA" sz="1800" b="1" dirty="0"/>
          </a:p>
          <a:p>
            <a:endParaRPr lang="en-US" dirty="0"/>
          </a:p>
        </p:txBody>
      </p:sp>
      <p:sp>
        <p:nvSpPr>
          <p:cNvPr id="41" name="Text Placeholder 40">
            <a:extLst>
              <a:ext uri="{FF2B5EF4-FFF2-40B4-BE49-F238E27FC236}">
                <a16:creationId xmlns:a16="http://schemas.microsoft.com/office/drawing/2014/main" id="{624C0B95-53C2-4500-8EAE-8B7F73AAE5B5}"/>
              </a:ext>
            </a:extLst>
          </p:cNvPr>
          <p:cNvSpPr>
            <a:spLocks noGrp="1"/>
          </p:cNvSpPr>
          <p:nvPr>
            <p:ph type="body" sz="quarter" idx="37"/>
          </p:nvPr>
        </p:nvSpPr>
        <p:spPr>
          <a:xfrm>
            <a:off x="8531352" y="3730752"/>
            <a:ext cx="2560320" cy="1188720"/>
          </a:xfrm>
        </p:spPr>
        <p:txBody>
          <a:bodyPr/>
          <a:lstStyle/>
          <a:p>
            <a:r>
              <a:rPr lang="en-US" sz="1800" b="1" dirty="0"/>
              <a:t>Cumulative Rate of Inflation</a:t>
            </a:r>
          </a:p>
          <a:p>
            <a:endParaRPr lang="en-ZA" dirty="0"/>
          </a:p>
          <a:p>
            <a:endParaRPr lang="en-US" dirty="0"/>
          </a:p>
        </p:txBody>
      </p:sp>
      <p:sp>
        <p:nvSpPr>
          <p:cNvPr id="18" name="Text Placeholder 26">
            <a:extLst>
              <a:ext uri="{FF2B5EF4-FFF2-40B4-BE49-F238E27FC236}">
                <a16:creationId xmlns:a16="http://schemas.microsoft.com/office/drawing/2014/main" id="{3D380AFC-748F-438C-B115-EF0B558EACEA}"/>
              </a:ext>
            </a:extLst>
          </p:cNvPr>
          <p:cNvSpPr txBox="1">
            <a:spLocks/>
          </p:cNvSpPr>
          <p:nvPr/>
        </p:nvSpPr>
        <p:spPr>
          <a:xfrm>
            <a:off x="1803273" y="2121408"/>
            <a:ext cx="2560320" cy="914400"/>
          </a:xfrm>
          <a:prstGeom prst="rect">
            <a:avLst/>
          </a:prstGeom>
          <a:noFill/>
        </p:spPr>
        <p:txBody>
          <a:bodyPr vert="horz" lIns="91440" tIns="45720" rIns="91440" bIns="45720" rtlCol="0" anchor="b">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6000" kern="1200">
                <a:ln w="15875">
                  <a:solidFill>
                    <a:schemeClr val="bg1">
                      <a:lumMod val="85000"/>
                    </a:schemeClr>
                  </a:solidFill>
                </a:ln>
                <a:no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ym typeface="Wingdings" panose="05000000000000000000" pitchFamily="2" charset="2"/>
              </a:rPr>
              <a:t></a:t>
            </a:r>
            <a:endParaRPr lang="en-ZA" dirty="0"/>
          </a:p>
        </p:txBody>
      </p:sp>
      <p:sp>
        <p:nvSpPr>
          <p:cNvPr id="19" name="Text Placeholder 26">
            <a:extLst>
              <a:ext uri="{FF2B5EF4-FFF2-40B4-BE49-F238E27FC236}">
                <a16:creationId xmlns:a16="http://schemas.microsoft.com/office/drawing/2014/main" id="{E49383E9-1AAB-46C9-9724-CC8383C87529}"/>
              </a:ext>
            </a:extLst>
          </p:cNvPr>
          <p:cNvSpPr txBox="1">
            <a:spLocks/>
          </p:cNvSpPr>
          <p:nvPr/>
        </p:nvSpPr>
        <p:spPr>
          <a:xfrm>
            <a:off x="6485001" y="2113122"/>
            <a:ext cx="2560320" cy="914400"/>
          </a:xfrm>
          <a:prstGeom prst="rect">
            <a:avLst/>
          </a:prstGeom>
          <a:noFill/>
        </p:spPr>
        <p:txBody>
          <a:bodyPr vert="horz" lIns="91440" tIns="45720" rIns="91440" bIns="45720" rtlCol="0" anchor="b">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6000" kern="1200">
                <a:ln w="15875">
                  <a:solidFill>
                    <a:schemeClr val="bg1">
                      <a:lumMod val="85000"/>
                    </a:schemeClr>
                  </a:solidFill>
                </a:ln>
                <a:no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ym typeface="Wingdings" panose="05000000000000000000" pitchFamily="2" charset="2"/>
              </a:rPr>
              <a:t>=</a:t>
            </a:r>
            <a:endParaRPr lang="en-ZA" dirty="0"/>
          </a:p>
        </p:txBody>
      </p:sp>
      <p:pic>
        <p:nvPicPr>
          <p:cNvPr id="4" name="Video 3">
            <a:hlinkClick r:id="" action="ppaction://media"/>
            <a:extLst>
              <a:ext uri="{FF2B5EF4-FFF2-40B4-BE49-F238E27FC236}">
                <a16:creationId xmlns:a16="http://schemas.microsoft.com/office/drawing/2014/main" id="{9B5E06E1-5486-0DB8-96FF-5BFCD6768E8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335965" y="6215974"/>
            <a:ext cx="856033" cy="642025"/>
          </a:xfrm>
          <a:prstGeom prst="rect">
            <a:avLst/>
          </a:prstGeom>
        </p:spPr>
      </p:pic>
    </p:spTree>
    <p:extLst>
      <p:ext uri="{BB962C8B-B14F-4D97-AF65-F5344CB8AC3E}">
        <p14:creationId xmlns:p14="http://schemas.microsoft.com/office/powerpoint/2010/main" val="1689019211"/>
      </p:ext>
    </p:extLst>
  </p:cSld>
  <p:clrMapOvr>
    <a:masterClrMapping/>
  </p:clrMapOvr>
  <mc:AlternateContent xmlns:mc="http://schemas.openxmlformats.org/markup-compatibility/2006">
    <mc:Choice xmlns:p14="http://schemas.microsoft.com/office/powerpoint/2010/main" Requires="p14">
      <p:transition spd="slow" p14:dur="2000" advTm="23036"/>
    </mc:Choice>
    <mc:Fallback>
      <p:transition spd="slow" advTm="23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hopping cart in the middle of blue floor">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a:blip r:embed="rId5">
            <a:extLst>
              <a:ext uri="{BEBA8EAE-BF5A-486C-A8C5-ECC9F3942E4B}">
                <a14:imgProps xmlns:a14="http://schemas.microsoft.com/office/drawing/2010/main">
                  <a14:imgLayer r:embed="rId6">
                    <a14:imgEffect>
                      <a14:saturation sat="0"/>
                    </a14:imgEffect>
                  </a14:imgLayer>
                </a14:imgProps>
              </a:ext>
            </a:extLst>
          </a:blip>
          <a:srcRect/>
          <a:stretch/>
        </p:blipFill>
        <p:spPr>
          <a:xfrm>
            <a:off x="0" y="0"/>
            <a:ext cx="12192000"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345948" y="858957"/>
            <a:ext cx="4032504" cy="1325563"/>
          </a:xfrm>
        </p:spPr>
        <p:txBody>
          <a:bodyPr/>
          <a:lstStyle/>
          <a:p>
            <a:r>
              <a:rPr lang="en-US" dirty="0">
                <a:solidFill>
                  <a:schemeClr val="tx1">
                    <a:lumMod val="75000"/>
                    <a:lumOff val="25000"/>
                  </a:schemeClr>
                </a:solidFill>
              </a:rPr>
              <a:t>WHAT IS CPI?</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4"/>
          </p:nvPr>
        </p:nvSpPr>
        <p:spPr>
          <a:xfrm>
            <a:off x="685800" y="2677717"/>
            <a:ext cx="2743200" cy="365760"/>
          </a:xfrm>
        </p:spPr>
        <p:txBody>
          <a:bodyPr vert="horz" lIns="91440" tIns="45720" rIns="91440" bIns="45720" rtlCol="0" anchor="t">
            <a:normAutofit/>
          </a:bodyPr>
          <a:lstStyle/>
          <a:p>
            <a:r>
              <a:rPr lang="en-ZA" dirty="0">
                <a:solidFill>
                  <a:schemeClr val="tx1">
                    <a:lumMod val="75000"/>
                    <a:lumOff val="25000"/>
                  </a:schemeClr>
                </a:solidFill>
              </a:rPr>
              <a:t>Definition</a:t>
            </a:r>
          </a:p>
        </p:txBody>
      </p:sp>
      <p:sp>
        <p:nvSpPr>
          <p:cNvPr id="12" name="Text Placeholder 11">
            <a:extLst>
              <a:ext uri="{FF2B5EF4-FFF2-40B4-BE49-F238E27FC236}">
                <a16:creationId xmlns:a16="http://schemas.microsoft.com/office/drawing/2014/main" id="{511B0752-C624-457B-B12B-B88C90BBA8D7}"/>
              </a:ext>
            </a:extLst>
          </p:cNvPr>
          <p:cNvSpPr>
            <a:spLocks noGrp="1"/>
          </p:cNvSpPr>
          <p:nvPr>
            <p:ph type="body" sz="quarter" idx="15"/>
          </p:nvPr>
        </p:nvSpPr>
        <p:spPr>
          <a:xfrm>
            <a:off x="685800" y="3026800"/>
            <a:ext cx="3486150" cy="914400"/>
          </a:xfrm>
        </p:spPr>
        <p:txBody>
          <a:bodyPr/>
          <a:lstStyle/>
          <a:p>
            <a:r>
              <a:rPr lang="en-ZA" dirty="0">
                <a:solidFill>
                  <a:schemeClr val="tx1">
                    <a:lumMod val="75000"/>
                    <a:lumOff val="25000"/>
                  </a:schemeClr>
                </a:solidFill>
              </a:rPr>
              <a:t>A measure of the average change over time in prices paid for a market basket of consumer goods and services</a:t>
            </a:r>
          </a:p>
          <a:p>
            <a:endParaRPr lang="en-US" dirty="0"/>
          </a:p>
        </p:txBody>
      </p:sp>
      <p:sp>
        <p:nvSpPr>
          <p:cNvPr id="25" name="Text Placeholder 24">
            <a:extLst>
              <a:ext uri="{FF2B5EF4-FFF2-40B4-BE49-F238E27FC236}">
                <a16:creationId xmlns:a16="http://schemas.microsoft.com/office/drawing/2014/main" id="{6E0EDB3B-C0A8-4C28-A8CE-248E9B2BF5F1}"/>
              </a:ext>
            </a:extLst>
          </p:cNvPr>
          <p:cNvSpPr>
            <a:spLocks noGrp="1"/>
          </p:cNvSpPr>
          <p:nvPr>
            <p:ph type="body" sz="quarter" idx="16"/>
          </p:nvPr>
        </p:nvSpPr>
        <p:spPr>
          <a:xfrm>
            <a:off x="685800" y="4160798"/>
            <a:ext cx="3486150" cy="365760"/>
          </a:xfrm>
        </p:spPr>
        <p:txBody>
          <a:bodyPr/>
          <a:lstStyle/>
          <a:p>
            <a:r>
              <a:rPr lang="en-ZA" dirty="0">
                <a:solidFill>
                  <a:schemeClr val="tx1">
                    <a:lumMod val="75000"/>
                    <a:lumOff val="25000"/>
                  </a:schemeClr>
                </a:solidFill>
              </a:rPr>
              <a:t>8 Categories measure cpi</a:t>
            </a:r>
            <a:endParaRPr lang="en-US" dirty="0">
              <a:solidFill>
                <a:schemeClr val="tx1">
                  <a:lumMod val="75000"/>
                  <a:lumOff val="25000"/>
                </a:schemeClr>
              </a:solidFill>
            </a:endParaRPr>
          </a:p>
        </p:txBody>
      </p:sp>
      <p:sp>
        <p:nvSpPr>
          <p:cNvPr id="26" name="Text Placeholder 25">
            <a:extLst>
              <a:ext uri="{FF2B5EF4-FFF2-40B4-BE49-F238E27FC236}">
                <a16:creationId xmlns:a16="http://schemas.microsoft.com/office/drawing/2014/main" id="{6446DD38-A9AC-47C3-9018-7367CED92B9D}"/>
              </a:ext>
            </a:extLst>
          </p:cNvPr>
          <p:cNvSpPr>
            <a:spLocks noGrp="1"/>
          </p:cNvSpPr>
          <p:nvPr>
            <p:ph type="body" sz="quarter" idx="17"/>
          </p:nvPr>
        </p:nvSpPr>
        <p:spPr>
          <a:xfrm>
            <a:off x="685800" y="4490831"/>
            <a:ext cx="2743200" cy="2230644"/>
          </a:xfrm>
        </p:spPr>
        <p:txBody>
          <a:bodyPr/>
          <a:lstStyle/>
          <a:p>
            <a:pPr marL="342900" indent="-342900">
              <a:buFont typeface="+mj-lt"/>
              <a:buAutoNum type="arabicPeriod"/>
            </a:pPr>
            <a:r>
              <a:rPr lang="en-ZA" dirty="0">
                <a:solidFill>
                  <a:schemeClr val="tx1">
                    <a:lumMod val="75000"/>
                    <a:lumOff val="25000"/>
                  </a:schemeClr>
                </a:solidFill>
              </a:rPr>
              <a:t>Food &amp; Beverage</a:t>
            </a:r>
          </a:p>
          <a:p>
            <a:pPr marL="342900" indent="-342900">
              <a:buFont typeface="+mj-lt"/>
              <a:buAutoNum type="arabicPeriod"/>
            </a:pPr>
            <a:r>
              <a:rPr lang="en-ZA" dirty="0">
                <a:solidFill>
                  <a:schemeClr val="tx1">
                    <a:lumMod val="75000"/>
                    <a:lumOff val="25000"/>
                  </a:schemeClr>
                </a:solidFill>
              </a:rPr>
              <a:t>Housing</a:t>
            </a:r>
          </a:p>
          <a:p>
            <a:pPr marL="342900" indent="-342900">
              <a:buFont typeface="+mj-lt"/>
              <a:buAutoNum type="arabicPeriod"/>
            </a:pPr>
            <a:r>
              <a:rPr lang="en-ZA" dirty="0">
                <a:solidFill>
                  <a:schemeClr val="tx1">
                    <a:lumMod val="75000"/>
                    <a:lumOff val="25000"/>
                  </a:schemeClr>
                </a:solidFill>
              </a:rPr>
              <a:t>Apparel</a:t>
            </a:r>
          </a:p>
          <a:p>
            <a:pPr marL="342900" indent="-342900">
              <a:buFont typeface="+mj-lt"/>
              <a:buAutoNum type="arabicPeriod"/>
            </a:pPr>
            <a:r>
              <a:rPr lang="en-ZA" dirty="0">
                <a:solidFill>
                  <a:schemeClr val="tx1">
                    <a:lumMod val="75000"/>
                    <a:lumOff val="25000"/>
                  </a:schemeClr>
                </a:solidFill>
              </a:rPr>
              <a:t>Education &amp; Communication</a:t>
            </a:r>
          </a:p>
          <a:p>
            <a:pPr marL="342900" indent="-342900">
              <a:buFont typeface="+mj-lt"/>
              <a:buAutoNum type="arabicPeriod"/>
            </a:pPr>
            <a:r>
              <a:rPr lang="en-ZA" dirty="0">
                <a:solidFill>
                  <a:schemeClr val="tx1">
                    <a:lumMod val="75000"/>
                    <a:lumOff val="25000"/>
                  </a:schemeClr>
                </a:solidFill>
              </a:rPr>
              <a:t>Medical Care</a:t>
            </a:r>
          </a:p>
          <a:p>
            <a:pPr marL="342900" indent="-342900">
              <a:buFont typeface="+mj-lt"/>
              <a:buAutoNum type="arabicPeriod"/>
            </a:pPr>
            <a:r>
              <a:rPr lang="en-ZA" dirty="0">
                <a:solidFill>
                  <a:schemeClr val="tx1">
                    <a:lumMod val="75000"/>
                    <a:lumOff val="25000"/>
                  </a:schemeClr>
                </a:solidFill>
              </a:rPr>
              <a:t>Recreation</a:t>
            </a:r>
          </a:p>
          <a:p>
            <a:pPr marL="342900" indent="-342900">
              <a:buFont typeface="+mj-lt"/>
              <a:buAutoNum type="arabicPeriod"/>
            </a:pPr>
            <a:r>
              <a:rPr lang="en-ZA" dirty="0">
                <a:solidFill>
                  <a:schemeClr val="tx1">
                    <a:lumMod val="75000"/>
                    <a:lumOff val="25000"/>
                  </a:schemeClr>
                </a:solidFill>
              </a:rPr>
              <a:t>Transportation</a:t>
            </a:r>
          </a:p>
          <a:p>
            <a:pPr marL="342900" indent="-342900">
              <a:buFont typeface="+mj-lt"/>
              <a:buAutoNum type="arabicPeriod"/>
            </a:pPr>
            <a:r>
              <a:rPr lang="en-ZA" dirty="0">
                <a:solidFill>
                  <a:schemeClr val="tx1">
                    <a:lumMod val="75000"/>
                    <a:lumOff val="25000"/>
                  </a:schemeClr>
                </a:solidFill>
              </a:rPr>
              <a:t>Other Goods &amp; Services</a:t>
            </a:r>
            <a:endParaRPr lang="en-US" dirty="0">
              <a:solidFill>
                <a:schemeClr val="tx1">
                  <a:lumMod val="75000"/>
                  <a:lumOff val="25000"/>
                </a:schemeClr>
              </a:solidFill>
            </a:endParaRPr>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7" name="Video 6">
            <a:hlinkClick r:id="" action="ppaction://media"/>
            <a:extLst>
              <a:ext uri="{FF2B5EF4-FFF2-40B4-BE49-F238E27FC236}">
                <a16:creationId xmlns:a16="http://schemas.microsoft.com/office/drawing/2014/main" id="{58D95E24-7FA0-F861-77C7-EC7B12D9B8E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353800" y="6229350"/>
            <a:ext cx="838199" cy="628650"/>
          </a:xfrm>
          <a:prstGeom prst="rect">
            <a:avLst/>
          </a:prstGeom>
        </p:spPr>
      </p:pic>
    </p:spTree>
    <p:extLst>
      <p:ext uri="{BB962C8B-B14F-4D97-AF65-F5344CB8AC3E}">
        <p14:creationId xmlns:p14="http://schemas.microsoft.com/office/powerpoint/2010/main" val="3507718482"/>
      </p:ext>
    </p:extLst>
  </p:cSld>
  <p:clrMapOvr>
    <a:masterClrMapping/>
  </p:clrMapOvr>
  <mc:AlternateContent xmlns:mc="http://schemas.openxmlformats.org/markup-compatibility/2006">
    <mc:Choice xmlns:p14="http://schemas.microsoft.com/office/powerpoint/2010/main" Requires="p14">
      <p:transition spd="slow" p14:dur="2000" advTm="105699"/>
    </mc:Choice>
    <mc:Fallback>
      <p:transition spd="slow" advTm="105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DATA EXPLANATION</a:t>
            </a:r>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dirty="0"/>
              <a:t>DATA</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673352" y="3584448"/>
            <a:ext cx="2468880" cy="1371600"/>
          </a:xfrm>
        </p:spPr>
        <p:txBody>
          <a:bodyPr>
            <a:normAutofit/>
          </a:bodyPr>
          <a:lstStyle/>
          <a:p>
            <a:r>
              <a:rPr lang="en-US" dirty="0"/>
              <a:t> - United States analysis only</a:t>
            </a:r>
          </a:p>
          <a:p>
            <a:r>
              <a:rPr lang="en-US" dirty="0"/>
              <a:t>- Secondary data collected</a:t>
            </a:r>
          </a:p>
          <a:p>
            <a:r>
              <a:rPr lang="en-US" dirty="0"/>
              <a:t>- Quantitative &amp; Qualitative </a:t>
            </a:r>
          </a:p>
          <a:p>
            <a:endParaRPr lang="en-US" dirty="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r>
              <a:rPr lang="en-US" dirty="0"/>
              <a:t>dates</a:t>
            </a:r>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873775" y="3584448"/>
            <a:ext cx="2468880" cy="1371600"/>
          </a:xfrm>
        </p:spPr>
        <p:txBody>
          <a:bodyPr>
            <a:normAutofit/>
          </a:bodyPr>
          <a:lstStyle/>
          <a:p>
            <a:r>
              <a:rPr lang="en-US" dirty="0"/>
              <a:t>Data used for project ranged from November 1978 to February 2022</a:t>
            </a:r>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dirty="0"/>
              <a:t>variables</a:t>
            </a:r>
          </a:p>
        </p:txBody>
      </p:sp>
      <p:sp>
        <p:nvSpPr>
          <p:cNvPr id="14" name="Text Placeholder 13">
            <a:extLst>
              <a:ext uri="{FF2B5EF4-FFF2-40B4-BE49-F238E27FC236}">
                <a16:creationId xmlns:a16="http://schemas.microsoft.com/office/drawing/2014/main" id="{96255A71-CEF2-4F63-A0C4-DC367B56213B}"/>
              </a:ext>
            </a:extLst>
          </p:cNvPr>
          <p:cNvSpPr>
            <a:spLocks noGrp="1"/>
          </p:cNvSpPr>
          <p:nvPr>
            <p:ph type="body" sz="quarter" idx="38"/>
          </p:nvPr>
        </p:nvSpPr>
        <p:spPr>
          <a:xfrm>
            <a:off x="8019288" y="3584448"/>
            <a:ext cx="2468880" cy="1371600"/>
          </a:xfrm>
        </p:spPr>
        <p:txBody>
          <a:bodyPr>
            <a:normAutofit/>
          </a:bodyPr>
          <a:lstStyle/>
          <a:p>
            <a:r>
              <a:rPr lang="en-US" dirty="0"/>
              <a:t>15 variables selected for initial analysis &amp; modeling</a:t>
            </a:r>
          </a:p>
        </p:txBody>
      </p:sp>
      <p:pic>
        <p:nvPicPr>
          <p:cNvPr id="4" name="Video 3">
            <a:hlinkClick r:id="" action="ppaction://media"/>
            <a:extLst>
              <a:ext uri="{FF2B5EF4-FFF2-40B4-BE49-F238E27FC236}">
                <a16:creationId xmlns:a16="http://schemas.microsoft.com/office/drawing/2014/main" id="{BFCC10BD-8E4D-83D1-C6FC-7EBA515B9DD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439728" y="6293796"/>
            <a:ext cx="752271" cy="564204"/>
          </a:xfrm>
          <a:prstGeom prst="rect">
            <a:avLst/>
          </a:prstGeom>
        </p:spPr>
      </p:pic>
    </p:spTree>
    <p:extLst>
      <p:ext uri="{BB962C8B-B14F-4D97-AF65-F5344CB8AC3E}">
        <p14:creationId xmlns:p14="http://schemas.microsoft.com/office/powerpoint/2010/main" val="1436886857"/>
      </p:ext>
    </p:extLst>
  </p:cSld>
  <p:clrMapOvr>
    <a:masterClrMapping/>
  </p:clrMapOvr>
  <mc:AlternateContent xmlns:mc="http://schemas.openxmlformats.org/markup-compatibility/2006">
    <mc:Choice xmlns:p14="http://schemas.microsoft.com/office/powerpoint/2010/main" Requires="p14">
      <p:transition spd="slow" p14:dur="2000" advTm="50997"/>
    </mc:Choice>
    <mc:Fallback>
      <p:transition spd="slow" advTm="50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7" descr="Angled shot of pen on a graph">
            <a:extLst>
              <a:ext uri="{FF2B5EF4-FFF2-40B4-BE49-F238E27FC236}">
                <a16:creationId xmlns:a16="http://schemas.microsoft.com/office/drawing/2014/main" id="{60E125EC-BE17-4D79-B1A7-5FB7EDBA599F}"/>
              </a:ext>
            </a:extLst>
          </p:cNvPr>
          <p:cNvPicPr>
            <a:picLocks noChangeAspect="1"/>
          </p:cNvPicPr>
          <p:nvPr/>
        </p:nvPicPr>
        <p:blipFill rotWithShape="1">
          <a:blip r:embed="rId5">
            <a:alphaModFix amt="62000"/>
            <a:extLst>
              <a:ext uri="{BEBA8EAE-BF5A-486C-A8C5-ECC9F3942E4B}">
                <a14:imgProps xmlns:a14="http://schemas.microsoft.com/office/drawing/2010/main">
                  <a14:imgLayer r:embed="rId6">
                    <a14:imgEffect>
                      <a14:colorTemperature colorTemp="6469"/>
                    </a14:imgEffect>
                    <a14:imgEffect>
                      <a14:saturation sat="0"/>
                    </a14:imgEffect>
                  </a14:imgLayer>
                </a14:imgProps>
              </a:ext>
            </a:extLst>
          </a:blip>
          <a:srcRect t="9136" r="-1" b="6572"/>
          <a:stretch/>
        </p:blipFill>
        <p:spPr>
          <a:xfrm>
            <a:off x="0" y="0"/>
            <a:ext cx="12188952" cy="685799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noFill/>
        </p:spPr>
      </p:pic>
      <p:pic>
        <p:nvPicPr>
          <p:cNvPr id="6" name="Picture Placeholder 5" descr="Angled shot of pen on a graph">
            <a:extLst>
              <a:ext uri="{FF2B5EF4-FFF2-40B4-BE49-F238E27FC236}">
                <a16:creationId xmlns:a16="http://schemas.microsoft.com/office/drawing/2014/main" id="{31EB3F7E-46D2-4030-923F-5B334198CAEB}"/>
              </a:ext>
            </a:extLst>
          </p:cNvPr>
          <p:cNvPicPr>
            <a:picLocks noGrp="1" noChangeAspect="1"/>
          </p:cNvPicPr>
          <p:nvPr>
            <p:ph type="pic" sz="quarter" idx="13"/>
          </p:nvPr>
        </p:nvPicPr>
        <p:blipFill>
          <a:blip r:embed="rId7"/>
          <a:srcRect/>
          <a:stretch/>
        </p:blipFill>
        <p:spPr>
          <a:xfrm flipV="1">
            <a:off x="12192000" y="8742929"/>
            <a:ext cx="267462" cy="178308"/>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14398" y="365760"/>
            <a:ext cx="6400800" cy="1325563"/>
          </a:xfrm>
        </p:spPr>
        <p:txBody>
          <a:bodyPr/>
          <a:lstStyle/>
          <a:p>
            <a:r>
              <a:rPr lang="en-US" dirty="0"/>
              <a:t>VARIABLES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5181600" y="1589575"/>
            <a:ext cx="6172200" cy="4902665"/>
          </a:xfrm>
        </p:spPr>
        <p:txBody>
          <a:bodyPr vert="horz" lIns="91440" tIns="45720" rIns="91440" bIns="45720" rtlCol="0" anchor="t">
            <a:norm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Year</a:t>
            </a:r>
            <a:r>
              <a:rPr lang="en-US" sz="1800" dirty="0">
                <a:effectLst/>
                <a:latin typeface="Calibri" panose="020F0502020204030204" pitchFamily="34" charset="0"/>
                <a:ea typeface="Calibri" panose="020F0502020204030204" pitchFamily="34" charset="0"/>
                <a:cs typeface="Times New Roman" panose="02020603050405020304" pitchFamily="18" charset="0"/>
              </a:rPr>
              <a:t> [year]</a:t>
            </a:r>
            <a:endParaRPr lang="en-ZA" dirty="0"/>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Month</a:t>
            </a:r>
            <a:r>
              <a:rPr lang="en-US" sz="1800" dirty="0">
                <a:effectLst/>
                <a:latin typeface="Calibri" panose="020F0502020204030204" pitchFamily="34" charset="0"/>
                <a:ea typeface="Calibri" panose="020F0502020204030204" pitchFamily="34" charset="0"/>
                <a:cs typeface="Times New Roman" panose="02020603050405020304" pitchFamily="18" charset="0"/>
              </a:rPr>
              <a:t> [month] </a:t>
            </a:r>
            <a:endParaRPr lang="en-ZA" noProof="1"/>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CPI</a:t>
            </a:r>
            <a:r>
              <a:rPr lang="en-US" sz="1800" dirty="0">
                <a:effectLst/>
                <a:latin typeface="Calibri" panose="020F0502020204030204" pitchFamily="34" charset="0"/>
                <a:ea typeface="Calibri" panose="020F0502020204030204" pitchFamily="34" charset="0"/>
                <a:cs typeface="Times New Roman" panose="02020603050405020304" pitchFamily="18" charset="0"/>
              </a:rPr>
              <a:t> [cpi] </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Gasoline</a:t>
            </a:r>
            <a:r>
              <a:rPr lang="en-US" sz="1800" dirty="0">
                <a:effectLst/>
                <a:latin typeface="Calibri" panose="020F0502020204030204" pitchFamily="34" charset="0"/>
                <a:ea typeface="Calibri" panose="020F0502020204030204" pitchFamily="34" charset="0"/>
                <a:cs typeface="Times New Roman" panose="02020603050405020304" pitchFamily="18" charset="0"/>
              </a:rPr>
              <a:t> [gas]</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Electricity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[electricity]</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Food</a:t>
            </a:r>
            <a:r>
              <a:rPr lang="en-US" sz="1800" dirty="0">
                <a:effectLst/>
                <a:latin typeface="Calibri" panose="020F0502020204030204" pitchFamily="34" charset="0"/>
                <a:ea typeface="Calibri" panose="020F0502020204030204" pitchFamily="34" charset="0"/>
                <a:cs typeface="Times New Roman" panose="02020603050405020304" pitchFamily="18" charset="0"/>
              </a:rPr>
              <a:t> [food]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Shelter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[shelter] </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Transportation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[transportation]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Medical Care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medical_care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Unemployment Rate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unemployment_rate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Employment Population Ratio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employment_pop_ratio</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Presidential Political Party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pres_political_party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Consumer Confidence Index </a:t>
            </a:r>
            <a:r>
              <a:rPr lang="en-US" sz="1800" dirty="0">
                <a:effectLst/>
                <a:latin typeface="Calibri" panose="020F0502020204030204" pitchFamily="34" charset="0"/>
                <a:ea typeface="Calibri" panose="020F0502020204030204" pitchFamily="34" charset="0"/>
                <a:cs typeface="Times New Roman" panose="02020603050405020304" pitchFamily="18" charset="0"/>
              </a:rPr>
              <a:t>[cci]</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Crude Oil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crude_oil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Cause</a:t>
            </a:r>
            <a:r>
              <a:rPr lang="en-US" sz="1800" dirty="0">
                <a:effectLst/>
                <a:latin typeface="Calibri" panose="020F0502020204030204" pitchFamily="34" charset="0"/>
                <a:ea typeface="Calibri" panose="020F0502020204030204" pitchFamily="34" charset="0"/>
                <a:cs typeface="Times New Roman" panose="02020603050405020304" pitchFamily="18" charset="0"/>
              </a:rPr>
              <a:t> [cause]</a:t>
            </a:r>
            <a:endParaRPr lang="en-US" dirty="0"/>
          </a:p>
        </p:txBody>
      </p:sp>
      <p:sp>
        <p:nvSpPr>
          <p:cNvPr id="13" name="Slide Number Placeholder 12">
            <a:extLst>
              <a:ext uri="{FF2B5EF4-FFF2-40B4-BE49-F238E27FC236}">
                <a16:creationId xmlns:a16="http://schemas.microsoft.com/office/drawing/2014/main" id="{E00243C5-63A8-41FD-AC5F-B82F3BE2769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7" name="Rectangle 6">
            <a:extLst>
              <a:ext uri="{FF2B5EF4-FFF2-40B4-BE49-F238E27FC236}">
                <a16:creationId xmlns:a16="http://schemas.microsoft.com/office/drawing/2014/main" id="{6EA26E79-BB71-489A-B65B-6FB9A7942394}"/>
              </a:ext>
              <a:ext uri="{C183D7F6-B498-43B3-948B-1728B52AA6E4}">
                <adec:decorative xmlns:adec="http://schemas.microsoft.com/office/drawing/2017/decorative" val="1"/>
              </a:ext>
            </a:extLst>
          </p:cNvPr>
          <p:cNvSpPr/>
          <p:nvPr/>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D2C183B5-2956-4236-8F50-39F456C3EFE4}"/>
              </a:ext>
            </a:extLst>
          </p:cNvPr>
          <p:cNvSpPr txBox="1"/>
          <p:nvPr/>
        </p:nvSpPr>
        <p:spPr>
          <a:xfrm>
            <a:off x="5181600" y="1175674"/>
            <a:ext cx="6262686" cy="400110"/>
          </a:xfrm>
          <a:prstGeom prst="rect">
            <a:avLst/>
          </a:prstGeom>
          <a:noFill/>
        </p:spPr>
        <p:txBody>
          <a:bodyPr wrap="square">
            <a:sp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Name of Variable </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variable_name</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endParaRPr lang="en-US" sz="2000" dirty="0"/>
          </a:p>
        </p:txBody>
      </p:sp>
      <p:pic>
        <p:nvPicPr>
          <p:cNvPr id="5" name="Video 4">
            <a:hlinkClick r:id="" action="ppaction://media"/>
            <a:extLst>
              <a:ext uri="{FF2B5EF4-FFF2-40B4-BE49-F238E27FC236}">
                <a16:creationId xmlns:a16="http://schemas.microsoft.com/office/drawing/2014/main" id="{66FB4A0E-B3EA-8709-0D5A-9CE246FE0A6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11444286" y="6297214"/>
            <a:ext cx="747713" cy="560785"/>
          </a:xfrm>
          <a:prstGeom prst="rect">
            <a:avLst/>
          </a:prstGeom>
        </p:spPr>
      </p:pic>
    </p:spTree>
    <p:extLst>
      <p:ext uri="{BB962C8B-B14F-4D97-AF65-F5344CB8AC3E}">
        <p14:creationId xmlns:p14="http://schemas.microsoft.com/office/powerpoint/2010/main" val="199679355"/>
      </p:ext>
    </p:extLst>
  </p:cSld>
  <p:clrMapOvr>
    <a:masterClrMapping/>
  </p:clrMapOvr>
  <mc:AlternateContent xmlns:mc="http://schemas.openxmlformats.org/markup-compatibility/2006">
    <mc:Choice xmlns:p14="http://schemas.microsoft.com/office/powerpoint/2010/main" Requires="p14">
      <p:transition spd="slow" p14:dur="2000" advTm="28577"/>
    </mc:Choice>
    <mc:Fallback>
      <p:transition spd="slow" advTm="28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METHODS</a:t>
            </a:r>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dirty="0"/>
              <a:t>PYTHON</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673352" y="3782415"/>
            <a:ext cx="2468880" cy="1371600"/>
          </a:xfrm>
        </p:spPr>
        <p:txBody>
          <a:bodyPr>
            <a:normAutofit/>
          </a:bodyPr>
          <a:lstStyle/>
          <a:p>
            <a:r>
              <a:rPr lang="en-US" dirty="0"/>
              <a:t> - Programming Language used for project</a:t>
            </a:r>
          </a:p>
          <a:p>
            <a:endParaRPr lang="en-US" dirty="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r>
              <a:rPr lang="en-US" dirty="0"/>
              <a:t>Data cleaning</a:t>
            </a:r>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dirty="0"/>
              <a:t>Exploratory data analysis</a:t>
            </a:r>
          </a:p>
        </p:txBody>
      </p:sp>
      <p:sp>
        <p:nvSpPr>
          <p:cNvPr id="14" name="Text Placeholder 13">
            <a:extLst>
              <a:ext uri="{FF2B5EF4-FFF2-40B4-BE49-F238E27FC236}">
                <a16:creationId xmlns:a16="http://schemas.microsoft.com/office/drawing/2014/main" id="{96255A71-CEF2-4F63-A0C4-DC367B56213B}"/>
              </a:ext>
            </a:extLst>
          </p:cNvPr>
          <p:cNvSpPr>
            <a:spLocks noGrp="1"/>
          </p:cNvSpPr>
          <p:nvPr>
            <p:ph type="body" sz="quarter" idx="38"/>
          </p:nvPr>
        </p:nvSpPr>
        <p:spPr>
          <a:xfrm>
            <a:off x="8019288" y="3782415"/>
            <a:ext cx="2468880" cy="1371600"/>
          </a:xfrm>
        </p:spPr>
        <p:txBody>
          <a:bodyPr>
            <a:normAutofit/>
          </a:bodyPr>
          <a:lstStyle/>
          <a:p>
            <a:r>
              <a:rPr lang="en-US" dirty="0"/>
              <a:t>(EDA)</a:t>
            </a:r>
          </a:p>
        </p:txBody>
      </p:sp>
      <p:pic>
        <p:nvPicPr>
          <p:cNvPr id="4" name="Video 3">
            <a:hlinkClick r:id="" action="ppaction://media"/>
            <a:extLst>
              <a:ext uri="{FF2B5EF4-FFF2-40B4-BE49-F238E27FC236}">
                <a16:creationId xmlns:a16="http://schemas.microsoft.com/office/drawing/2014/main" id="{304AE838-4E2D-78DD-1E60-18FBD95B498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413785" y="6274340"/>
            <a:ext cx="778213" cy="583660"/>
          </a:xfrm>
          <a:prstGeom prst="rect">
            <a:avLst/>
          </a:prstGeom>
        </p:spPr>
      </p:pic>
    </p:spTree>
    <p:extLst>
      <p:ext uri="{BB962C8B-B14F-4D97-AF65-F5344CB8AC3E}">
        <p14:creationId xmlns:p14="http://schemas.microsoft.com/office/powerpoint/2010/main" val="3286079637"/>
      </p:ext>
    </p:extLst>
  </p:cSld>
  <p:clrMapOvr>
    <a:masterClrMapping/>
  </p:clrMapOvr>
  <mc:AlternateContent xmlns:mc="http://schemas.openxmlformats.org/markup-compatibility/2006">
    <mc:Choice xmlns:p14="http://schemas.microsoft.com/office/powerpoint/2010/main" Requires="p14">
      <p:transition spd="slow" p14:dur="2000" advTm="65945"/>
    </mc:Choice>
    <mc:Fallback>
      <p:transition spd="slow" advTm="65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dirty="0"/>
              <a:t>VISUALIZATIONS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696200" y="1554163"/>
            <a:ext cx="3657600" cy="640080"/>
          </a:xfrm>
        </p:spPr>
        <p:txBody>
          <a:bodyPr/>
          <a:lstStyle/>
          <a:p>
            <a:r>
              <a:rPr lang="en-US" dirty="0"/>
              <a:t>COMPETITORS</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Chart, line chart&#10;&#10;Description automatically generated">
            <a:extLst>
              <a:ext uri="{FF2B5EF4-FFF2-40B4-BE49-F238E27FC236}">
                <a16:creationId xmlns:a16="http://schemas.microsoft.com/office/drawing/2014/main" id="{E8E37779-1EC2-4960-9831-D0E4D7D58F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6476" y="1696255"/>
            <a:ext cx="7585665" cy="3899809"/>
          </a:xfrm>
          <a:prstGeom prst="rect">
            <a:avLst/>
          </a:prstGeom>
        </p:spPr>
      </p:pic>
      <p:pic>
        <p:nvPicPr>
          <p:cNvPr id="9" name="Video 8">
            <a:hlinkClick r:id="" action="ppaction://media"/>
            <a:extLst>
              <a:ext uri="{FF2B5EF4-FFF2-40B4-BE49-F238E27FC236}">
                <a16:creationId xmlns:a16="http://schemas.microsoft.com/office/drawing/2014/main" id="{43A78C9C-7E5B-C70C-8BB3-6145B7AEE37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338557" y="6217918"/>
            <a:ext cx="853441" cy="640081"/>
          </a:xfrm>
          <a:prstGeom prst="rect">
            <a:avLst/>
          </a:prstGeom>
        </p:spPr>
      </p:pic>
    </p:spTree>
    <p:extLst>
      <p:ext uri="{BB962C8B-B14F-4D97-AF65-F5344CB8AC3E}">
        <p14:creationId xmlns:p14="http://schemas.microsoft.com/office/powerpoint/2010/main" val="698293998"/>
      </p:ext>
    </p:extLst>
  </p:cSld>
  <p:clrMapOvr>
    <a:masterClrMapping/>
  </p:clrMapOvr>
  <mc:AlternateContent xmlns:mc="http://schemas.openxmlformats.org/markup-compatibility/2006">
    <mc:Choice xmlns:p14="http://schemas.microsoft.com/office/powerpoint/2010/main" Requires="p14">
      <p:transition spd="slow" p14:dur="2000" advTm="30124"/>
    </mc:Choice>
    <mc:Fallback>
      <p:transition spd="slow" advTm="30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C5A798-286F-493A-A004-3C6C2A6B8B95}">
  <ds:schemaRefs>
    <ds:schemaRef ds:uri="http://schemas.microsoft.com/sharepoint/v3/contenttype/forms"/>
  </ds:schemaRefs>
</ds:datastoreItem>
</file>

<file path=customXml/itemProps2.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Financial pitch deck</Template>
  <TotalTime>12957</TotalTime>
  <Words>2991</Words>
  <Application>Microsoft Office PowerPoint</Application>
  <PresentationFormat>Widescreen</PresentationFormat>
  <Paragraphs>276</Paragraphs>
  <Slides>24</Slides>
  <Notes>23</Notes>
  <HiddenSlides>0</HiddenSlides>
  <MMClips>23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Selawik Semibold</vt:lpstr>
      <vt:lpstr>Source Sans Pro</vt:lpstr>
      <vt:lpstr>Source Sans Pro ExtraLight</vt:lpstr>
      <vt:lpstr>Symbol</vt:lpstr>
      <vt:lpstr>Wingdings</vt:lpstr>
      <vt:lpstr>Office Theme</vt:lpstr>
      <vt:lpstr>WHAT FACTORS PREDICT INFLATION? </vt:lpstr>
      <vt:lpstr>PROBLEM</vt:lpstr>
      <vt:lpstr>WHAT IS INFLATION?</vt:lpstr>
      <vt:lpstr>POWER OF DOLLAR COMPARISON</vt:lpstr>
      <vt:lpstr>WHAT IS CPI?</vt:lpstr>
      <vt:lpstr>DATA EXPLANATION</vt:lpstr>
      <vt:lpstr>VARIABLES</vt:lpstr>
      <vt:lpstr>METHODS</vt:lpstr>
      <vt:lpstr>VISUALIZATIONS</vt:lpstr>
      <vt:lpstr>VISUALIZATIONS</vt:lpstr>
      <vt:lpstr>VISUALIZATIONS</vt:lpstr>
      <vt:lpstr>VISUALIZATIONS</vt:lpstr>
      <vt:lpstr>VISUALIZATIONS</vt:lpstr>
      <vt:lpstr>VISUALIZATIONS</vt:lpstr>
      <vt:lpstr>VISUALIZATIONS</vt:lpstr>
      <vt:lpstr>ANALYSIS</vt:lpstr>
      <vt:lpstr>MODEL #1</vt:lpstr>
      <vt:lpstr>MODEL #2</vt:lpstr>
      <vt:lpstr>MODEL #3</vt:lpstr>
      <vt:lpstr>MODEL #4</vt:lpstr>
      <vt:lpstr>MODEL #5</vt:lpstr>
      <vt:lpstr>CONCLUSION</vt:lpstr>
      <vt:lpstr>ETHICS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FACTORS PREDICT INFLATION?</dc:title>
  <dc:creator>Trish Girmus</dc:creator>
  <cp:lastModifiedBy>Trish Girmus</cp:lastModifiedBy>
  <cp:revision>30</cp:revision>
  <dcterms:created xsi:type="dcterms:W3CDTF">2022-05-02T05:04:30Z</dcterms:created>
  <dcterms:modified xsi:type="dcterms:W3CDTF">2022-05-30T03:01:41Z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